
<file path=[Content_Types].xml><?xml version="1.0" encoding="utf-8"?>
<Types xmlns="http://schemas.openxmlformats.org/package/2006/content-types">
  <Default Extension="aif" ContentType="audio/unknown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>
        <p:scale>
          <a:sx n="80" d="100"/>
          <a:sy n="80" d="100"/>
        </p:scale>
        <p:origin x="52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693385" y="1638300"/>
            <a:ext cx="13953493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93385" y="50419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934"/>
            </a:lvl1pPr>
            <a:lvl2pPr marL="0" indent="0" algn="ctr">
              <a:spcBef>
                <a:spcPts val="0"/>
              </a:spcBef>
              <a:buSzTx/>
              <a:buNone/>
              <a:defRPr sz="4934"/>
            </a:lvl2pPr>
            <a:lvl3pPr marL="0" indent="0" algn="ctr">
              <a:spcBef>
                <a:spcPts val="0"/>
              </a:spcBef>
              <a:buSzTx/>
              <a:buNone/>
              <a:defRPr sz="4934"/>
            </a:lvl3pPr>
            <a:lvl4pPr marL="0" indent="0" algn="ctr">
              <a:spcBef>
                <a:spcPts val="0"/>
              </a:spcBef>
              <a:buSzTx/>
              <a:buNone/>
              <a:defRPr sz="4934"/>
            </a:lvl4pPr>
            <a:lvl5pPr marL="0" indent="0" algn="ctr">
              <a:spcBef>
                <a:spcPts val="0"/>
              </a:spcBef>
              <a:buSzTx/>
              <a:buNone/>
              <a:defRPr sz="493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693385" y="6362700"/>
            <a:ext cx="13953493" cy="59503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693385" y="4171827"/>
            <a:ext cx="13953493" cy="800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534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1266510" y="0"/>
            <a:ext cx="19873282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Up to a two line subtitle, generally used to describe the takeaway for the slide"/>
          <p:cNvSpPr txBox="1">
            <a:spLocks noGrp="1"/>
          </p:cNvSpPr>
          <p:nvPr>
            <p:ph type="body" sz="quarter" idx="13"/>
          </p:nvPr>
        </p:nvSpPr>
        <p:spPr>
          <a:xfrm>
            <a:off x="338677" y="1143000"/>
            <a:ext cx="16662909" cy="140358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Tx/>
              <a:buNone/>
              <a:defRPr sz="5067">
                <a:solidFill>
                  <a:srgbClr val="AAAAA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Up to a two line subtitle, generally used to describe the takeaway for the slide</a:t>
            </a:r>
          </a:p>
        </p:txBody>
      </p:sp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338677" y="254000"/>
            <a:ext cx="16662909" cy="91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8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338677" y="2540000"/>
            <a:ext cx="16662909" cy="6985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185393" indent="-762038">
              <a:spcBef>
                <a:spcPts val="3200"/>
              </a:spcBef>
              <a:buSzPct val="100000"/>
              <a:buChar char="‣"/>
              <a:defRPr sz="5334" b="1"/>
            </a:lvl1pPr>
            <a:lvl2pPr marL="1778089" indent="-762038">
              <a:spcBef>
                <a:spcPts val="3200"/>
              </a:spcBef>
              <a:buSzPct val="75000"/>
              <a:defRPr sz="48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2370785" indent="-762038">
              <a:spcBef>
                <a:spcPts val="3200"/>
              </a:spcBef>
              <a:buSzPct val="75000"/>
              <a:buChar char="-"/>
              <a:defRPr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2963482" indent="-762038">
              <a:spcBef>
                <a:spcPts val="3200"/>
              </a:spcBef>
              <a:buSzPct val="75000"/>
              <a:buChar char="-"/>
              <a:defRPr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3556178" indent="-762038">
              <a:spcBef>
                <a:spcPts val="3200"/>
              </a:spcBef>
              <a:buSzPct val="75000"/>
              <a:buChar char="-"/>
              <a:defRPr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958039" y="9322777"/>
            <a:ext cx="365485" cy="430824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60606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162851" y="289100"/>
            <a:ext cx="13005201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693385" y="6718300"/>
            <a:ext cx="13953493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93385" y="81534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934"/>
            </a:lvl1pPr>
            <a:lvl2pPr marL="0" indent="0" algn="ctr">
              <a:spcBef>
                <a:spcPts val="0"/>
              </a:spcBef>
              <a:buSzTx/>
              <a:buNone/>
              <a:defRPr sz="4934"/>
            </a:lvl2pPr>
            <a:lvl3pPr marL="0" indent="0" algn="ctr">
              <a:spcBef>
                <a:spcPts val="0"/>
              </a:spcBef>
              <a:buSzTx/>
              <a:buNone/>
              <a:defRPr sz="4934"/>
            </a:lvl3pPr>
            <a:lvl4pPr marL="0" indent="0" algn="ctr">
              <a:spcBef>
                <a:spcPts val="0"/>
              </a:spcBef>
              <a:buSzTx/>
              <a:buNone/>
              <a:defRPr sz="4934"/>
            </a:lvl4pPr>
            <a:lvl5pPr marL="0" indent="0" algn="ctr">
              <a:spcBef>
                <a:spcPts val="0"/>
              </a:spcBef>
              <a:buSzTx/>
              <a:buNone/>
              <a:defRPr sz="493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693385" y="3225800"/>
            <a:ext cx="13953493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3018459" y="613834"/>
            <a:ext cx="16535905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39" y="4724400"/>
            <a:ext cx="7112217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934"/>
            </a:lvl1pPr>
            <a:lvl2pPr marL="0" indent="0" algn="ctr">
              <a:spcBef>
                <a:spcPts val="0"/>
              </a:spcBef>
              <a:buSzTx/>
              <a:buNone/>
              <a:defRPr sz="4934"/>
            </a:lvl2pPr>
            <a:lvl3pPr marL="0" indent="0" algn="ctr">
              <a:spcBef>
                <a:spcPts val="0"/>
              </a:spcBef>
              <a:buSzTx/>
              <a:buNone/>
              <a:defRPr sz="4934"/>
            </a:lvl3pPr>
            <a:lvl4pPr marL="0" indent="0" algn="ctr">
              <a:spcBef>
                <a:spcPts val="0"/>
              </a:spcBef>
              <a:buSzTx/>
              <a:buNone/>
              <a:defRPr sz="4934"/>
            </a:lvl4pPr>
            <a:lvl5pPr marL="0" indent="0" algn="ctr">
              <a:spcBef>
                <a:spcPts val="0"/>
              </a:spcBef>
              <a:buSzTx/>
              <a:buNone/>
              <a:defRPr sz="493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5448466" y="2586567"/>
            <a:ext cx="12573384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39" y="2590800"/>
            <a:ext cx="7112217" cy="6286500"/>
          </a:xfrm>
          <a:prstGeom prst="rect">
            <a:avLst/>
          </a:prstGeom>
        </p:spPr>
        <p:txBody>
          <a:bodyPr/>
          <a:lstStyle>
            <a:lvl1pPr marL="457223" indent="-457223">
              <a:spcBef>
                <a:spcPts val="4267"/>
              </a:spcBef>
              <a:defRPr sz="3734"/>
            </a:lvl1pPr>
            <a:lvl2pPr marL="914446" indent="-457223">
              <a:spcBef>
                <a:spcPts val="4267"/>
              </a:spcBef>
              <a:defRPr sz="3734"/>
            </a:lvl2pPr>
            <a:lvl3pPr marL="1371669" indent="-457223">
              <a:spcBef>
                <a:spcPts val="4267"/>
              </a:spcBef>
              <a:defRPr sz="3734"/>
            </a:lvl3pPr>
            <a:lvl4pPr marL="1828891" indent="-457223">
              <a:spcBef>
                <a:spcPts val="4267"/>
              </a:spcBef>
              <a:defRPr sz="3734"/>
            </a:lvl4pPr>
            <a:lvl5pPr marL="2286114" indent="-457223">
              <a:spcBef>
                <a:spcPts val="4267"/>
              </a:spcBef>
              <a:defRPr sz="373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32380" y="9296400"/>
            <a:ext cx="466474" cy="430824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1270000"/>
            <a:ext cx="14800185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8907205" y="5029200"/>
            <a:ext cx="8073244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8670131" y="889001"/>
            <a:ext cx="7823439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166630" y="889000"/>
            <a:ext cx="15977088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39" y="2540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25908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7646" y="9296400"/>
            <a:ext cx="395941" cy="4308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133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592696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85393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78089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370785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963482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556178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148874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741570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334267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145000"/>
        <a:buFontTx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304815" algn="ct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609630" algn="ct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914446" algn="ct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219261" algn="ct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524076" algn="ct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828891" algn="ct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2133707" algn="ct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2438522" algn="ct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.tif"/><Relationship Id="rId2" Type="http://schemas.openxmlformats.org/officeDocument/2006/relationships/audio" Target="../media/media6.aif"/><Relationship Id="rId1" Type="http://schemas.microsoft.com/office/2007/relationships/media" Target="../media/media6.aif"/><Relationship Id="rId6" Type="http://schemas.openxmlformats.org/officeDocument/2006/relationships/image" Target="../media/image15.tif"/><Relationship Id="rId5" Type="http://schemas.openxmlformats.org/officeDocument/2006/relationships/image" Target="../media/image14.tif"/><Relationship Id="rId4" Type="http://schemas.openxmlformats.org/officeDocument/2006/relationships/image" Target="../media/image13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audio" Target="../media/media7.aif"/><Relationship Id="rId1" Type="http://schemas.microsoft.com/office/2007/relationships/media" Target="../media/media7.aif"/><Relationship Id="rId6" Type="http://schemas.openxmlformats.org/officeDocument/2006/relationships/image" Target="../media/image6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7" Type="http://schemas.openxmlformats.org/officeDocument/2006/relationships/image" Target="../media/image19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wav"/><Relationship Id="rId13" Type="http://schemas.openxmlformats.org/officeDocument/2006/relationships/image" Target="../media/image3.png"/><Relationship Id="rId3" Type="http://schemas.microsoft.com/office/2007/relationships/media" Target="../media/media9.wav"/><Relationship Id="rId7" Type="http://schemas.microsoft.com/office/2007/relationships/media" Target="../media/media11.wav"/><Relationship Id="rId12" Type="http://schemas.openxmlformats.org/officeDocument/2006/relationships/image" Target="../media/image28.tif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audio" Target="../media/media10.wav"/><Relationship Id="rId11" Type="http://schemas.openxmlformats.org/officeDocument/2006/relationships/slideLayout" Target="../slideLayouts/slideLayout13.xml"/><Relationship Id="rId5" Type="http://schemas.microsoft.com/office/2007/relationships/media" Target="../media/media10.wav"/><Relationship Id="rId10" Type="http://schemas.openxmlformats.org/officeDocument/2006/relationships/audio" Target="../media/media12.wav"/><Relationship Id="rId4" Type="http://schemas.openxmlformats.org/officeDocument/2006/relationships/audio" Target="../media/media9.wav"/><Relationship Id="rId9" Type="http://schemas.microsoft.com/office/2007/relationships/media" Target="../media/media12.wa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4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wav"/><Relationship Id="rId13" Type="http://schemas.openxmlformats.org/officeDocument/2006/relationships/image" Target="../media/image3.png"/><Relationship Id="rId3" Type="http://schemas.microsoft.com/office/2007/relationships/media" Target="../media/media9.wav"/><Relationship Id="rId7" Type="http://schemas.microsoft.com/office/2007/relationships/media" Target="../media/media11.wav"/><Relationship Id="rId12" Type="http://schemas.openxmlformats.org/officeDocument/2006/relationships/image" Target="../media/image28.tif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audio" Target="../media/media10.wav"/><Relationship Id="rId11" Type="http://schemas.openxmlformats.org/officeDocument/2006/relationships/slideLayout" Target="../slideLayouts/slideLayout13.xml"/><Relationship Id="rId5" Type="http://schemas.microsoft.com/office/2007/relationships/media" Target="../media/media10.wav"/><Relationship Id="rId10" Type="http://schemas.openxmlformats.org/officeDocument/2006/relationships/audio" Target="../media/media12.wav"/><Relationship Id="rId4" Type="http://schemas.openxmlformats.org/officeDocument/2006/relationships/audio" Target="../media/media9.wav"/><Relationship Id="rId9" Type="http://schemas.microsoft.com/office/2007/relationships/media" Target="../media/media12.wav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4.mov"/><Relationship Id="rId1" Type="http://schemas.microsoft.com/office/2007/relationships/media" Target="../media/media14.mov"/><Relationship Id="rId5" Type="http://schemas.openxmlformats.org/officeDocument/2006/relationships/image" Target="../media/image54.tif"/><Relationship Id="rId4" Type="http://schemas.openxmlformats.org/officeDocument/2006/relationships/image" Target="../media/image5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5.mov"/><Relationship Id="rId1" Type="http://schemas.microsoft.com/office/2007/relationships/media" Target="../media/media15.mov"/><Relationship Id="rId5" Type="http://schemas.openxmlformats.org/officeDocument/2006/relationships/image" Target="../media/image54.tif"/><Relationship Id="rId4" Type="http://schemas.openxmlformats.org/officeDocument/2006/relationships/image" Target="../media/image55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"/><Relationship Id="rId3" Type="http://schemas.microsoft.com/office/2007/relationships/media" Target="../media/media17.mov"/><Relationship Id="rId7" Type="http://schemas.openxmlformats.org/officeDocument/2006/relationships/slideLayout" Target="../slideLayouts/slideLayout13.xml"/><Relationship Id="rId2" Type="http://schemas.openxmlformats.org/officeDocument/2006/relationships/video" Target="../media/media16.mov"/><Relationship Id="rId1" Type="http://schemas.microsoft.com/office/2007/relationships/media" Target="../media/media16.mov"/><Relationship Id="rId6" Type="http://schemas.openxmlformats.org/officeDocument/2006/relationships/video" Target="../media/media18.mov"/><Relationship Id="rId11" Type="http://schemas.openxmlformats.org/officeDocument/2006/relationships/image" Target="../media/image58.png"/><Relationship Id="rId5" Type="http://schemas.microsoft.com/office/2007/relationships/media" Target="../media/media18.mov"/><Relationship Id="rId10" Type="http://schemas.openxmlformats.org/officeDocument/2006/relationships/image" Target="../media/image57.png"/><Relationship Id="rId4" Type="http://schemas.openxmlformats.org/officeDocument/2006/relationships/video" Target="../media/media17.mov"/><Relationship Id="rId9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ww.youtube.com/watch?v=lz3WR-F_pnM" TargetMode="Externa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youtu.be/lz3WR-F_pnM?t=27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youtu.be/lz3WR-F_pnM?t=50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hyperlink" Target="https://youtu.be/lz3WR-F_pnM?t=129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youtu.be/lz3WR-F_pnM?t=129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hyperlink" Target="http://youtube.com/watch?v=lz3WR-F_pnM&amp;feature=youtu.be&amp;t=214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aif"/><Relationship Id="rId7" Type="http://schemas.openxmlformats.org/officeDocument/2006/relationships/image" Target="../media/image2.png"/><Relationship Id="rId2" Type="http://schemas.openxmlformats.org/officeDocument/2006/relationships/audio" Target="../media/media1.aif"/><Relationship Id="rId1" Type="http://schemas.microsoft.com/office/2007/relationships/media" Target="../media/media1.aif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2.a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audio" Target="../media/media3.aif"/><Relationship Id="rId1" Type="http://schemas.microsoft.com/office/2007/relationships/media" Target="../media/media3.aif"/><Relationship Id="rId6" Type="http://schemas.openxmlformats.org/officeDocument/2006/relationships/image" Target="../media/image6.tif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audio" Target="../media/media3.aif"/><Relationship Id="rId1" Type="http://schemas.microsoft.com/office/2007/relationships/media" Target="../media/media3.aif"/><Relationship Id="rId6" Type="http://schemas.openxmlformats.org/officeDocument/2006/relationships/image" Target="../media/image6.tif"/><Relationship Id="rId5" Type="http://schemas.openxmlformats.org/officeDocument/2006/relationships/image" Target="../media/image8.tif"/><Relationship Id="rId4" Type="http://schemas.openxmlformats.org/officeDocument/2006/relationships/image" Target="../media/image7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audio" Target="../media/media4.aif"/><Relationship Id="rId1" Type="http://schemas.microsoft.com/office/2007/relationships/media" Target="../media/media4.aif"/><Relationship Id="rId6" Type="http://schemas.openxmlformats.org/officeDocument/2006/relationships/image" Target="../media/image6.tif"/><Relationship Id="rId5" Type="http://schemas.openxmlformats.org/officeDocument/2006/relationships/image" Target="../media/image10.tif"/><Relationship Id="rId4" Type="http://schemas.openxmlformats.org/officeDocument/2006/relationships/image" Target="../media/image9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audio" Target="../media/media5.aif"/><Relationship Id="rId1" Type="http://schemas.microsoft.com/office/2007/relationships/media" Target="../media/media5.aif"/><Relationship Id="rId6" Type="http://schemas.openxmlformats.org/officeDocument/2006/relationships/image" Target="../media/image6.tif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cales, Chords, and Cadences: Practical Music Theory for MIR Researchers"/>
          <p:cNvSpPr txBox="1">
            <a:spLocks noGrp="1"/>
          </p:cNvSpPr>
          <p:nvPr>
            <p:ph type="ctrTitle"/>
          </p:nvPr>
        </p:nvSpPr>
        <p:spPr>
          <a:xfrm>
            <a:off x="1693385" y="1032816"/>
            <a:ext cx="13953492" cy="4402801"/>
          </a:xfrm>
          <a:prstGeom prst="rect">
            <a:avLst/>
          </a:prstGeom>
        </p:spPr>
        <p:txBody>
          <a:bodyPr/>
          <a:lstStyle>
            <a:lvl1pPr defTabSz="443991">
              <a:defRPr sz="608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Scales, Chords, and Cadences: Practical Music Theory for MIR Researchers</a:t>
            </a:r>
          </a:p>
        </p:txBody>
      </p:sp>
      <p:sp>
        <p:nvSpPr>
          <p:cNvPr id="130" name="Chords"/>
          <p:cNvSpPr txBox="1">
            <a:spLocks noGrp="1"/>
          </p:cNvSpPr>
          <p:nvPr>
            <p:ph type="subTitle" sz="quarter" idx="1"/>
          </p:nvPr>
        </p:nvSpPr>
        <p:spPr>
          <a:xfrm>
            <a:off x="1693385" y="6722589"/>
            <a:ext cx="13953492" cy="1507113"/>
          </a:xfrm>
          <a:prstGeom prst="rect">
            <a:avLst/>
          </a:prstGeom>
        </p:spPr>
        <p:txBody>
          <a:bodyPr/>
          <a:lstStyle/>
          <a:p>
            <a:r>
              <a:t>Chords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roup"/>
          <p:cNvGrpSpPr/>
          <p:nvPr/>
        </p:nvGrpSpPr>
        <p:grpSpPr>
          <a:xfrm>
            <a:off x="2218503" y="516266"/>
            <a:ext cx="10780369" cy="10774683"/>
            <a:chOff x="-6576" y="0"/>
            <a:chExt cx="8085028" cy="8080764"/>
          </a:xfrm>
        </p:grpSpPr>
        <p:pic>
          <p:nvPicPr>
            <p:cNvPr id="22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451" y="254528"/>
              <a:ext cx="7620001" cy="254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431" y="2932452"/>
              <a:ext cx="7411162" cy="24703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431" y="5610376"/>
              <a:ext cx="7411162" cy="24703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" name="Root position"/>
            <p:cNvSpPr txBox="1"/>
            <p:nvPr/>
          </p:nvSpPr>
          <p:spPr>
            <a:xfrm>
              <a:off x="176237" y="5111"/>
              <a:ext cx="2070617" cy="471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7735" tIns="67735" rIns="67735" bIns="67735" numCol="1" anchor="ctr">
              <a:spAutoFit/>
            </a:bodyPr>
            <a:lstStyle/>
            <a:p>
              <a:r>
                <a:rPr sz="3200"/>
                <a:t>Root position</a:t>
              </a:r>
            </a:p>
          </p:txBody>
        </p:sp>
        <p:sp>
          <p:nvSpPr>
            <p:cNvPr id="225" name="First Inversions"/>
            <p:cNvSpPr txBox="1"/>
            <p:nvPr/>
          </p:nvSpPr>
          <p:spPr>
            <a:xfrm>
              <a:off x="34977" y="2865830"/>
              <a:ext cx="2353138" cy="471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7735" tIns="67735" rIns="67735" bIns="67735" numCol="1" anchor="ctr">
              <a:spAutoFit/>
            </a:bodyPr>
            <a:lstStyle/>
            <a:p>
              <a:r>
                <a:rPr sz="3200"/>
                <a:t>First Inversions</a:t>
              </a:r>
            </a:p>
          </p:txBody>
        </p:sp>
        <p:sp>
          <p:nvSpPr>
            <p:cNvPr id="226" name="Second Inversions"/>
            <p:cNvSpPr txBox="1"/>
            <p:nvPr/>
          </p:nvSpPr>
          <p:spPr>
            <a:xfrm>
              <a:off x="-6576" y="5444351"/>
              <a:ext cx="2808778" cy="471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7735" tIns="67735" rIns="67735" bIns="67735" numCol="1" anchor="ctr">
              <a:spAutoFit/>
            </a:bodyPr>
            <a:lstStyle/>
            <a:p>
              <a:r>
                <a:rPr sz="3200"/>
                <a:t>Second Inversions</a:t>
              </a:r>
            </a:p>
          </p:txBody>
        </p:sp>
        <p:sp>
          <p:nvSpPr>
            <p:cNvPr id="227" name="Rectangle"/>
            <p:cNvSpPr/>
            <p:nvPr/>
          </p:nvSpPr>
          <p:spPr>
            <a:xfrm>
              <a:off x="4699819" y="0"/>
              <a:ext cx="3289202" cy="78789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</p:grpSp>
      <p:sp>
        <p:nvSpPr>
          <p:cNvPr id="229" name="Triadic Inver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Triadic Inversions</a:t>
            </a:r>
          </a:p>
        </p:txBody>
      </p:sp>
      <p:sp>
        <p:nvSpPr>
          <p:cNvPr id="2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31" name="Rectangle"/>
          <p:cNvSpPr/>
          <p:nvPr/>
        </p:nvSpPr>
        <p:spPr>
          <a:xfrm>
            <a:off x="11633555" y="940068"/>
            <a:ext cx="661678" cy="2995713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32" name="Rectangle"/>
          <p:cNvSpPr/>
          <p:nvPr/>
        </p:nvSpPr>
        <p:spPr>
          <a:xfrm>
            <a:off x="11940670" y="4432416"/>
            <a:ext cx="661678" cy="2942383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33" name="Rectangle"/>
          <p:cNvSpPr/>
          <p:nvPr/>
        </p:nvSpPr>
        <p:spPr>
          <a:xfrm>
            <a:off x="11737463" y="4721382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34" name="Rectangle"/>
          <p:cNvSpPr/>
          <p:nvPr/>
        </p:nvSpPr>
        <p:spPr>
          <a:xfrm>
            <a:off x="12058818" y="8078786"/>
            <a:ext cx="661679" cy="2918040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35" name="Rectangle"/>
          <p:cNvSpPr/>
          <p:nvPr/>
        </p:nvSpPr>
        <p:spPr>
          <a:xfrm>
            <a:off x="11866031" y="8350793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7"/>
          <a:srcRect t="49208" r="41078" b="7975"/>
          <a:stretch>
            <a:fillRect/>
          </a:stretch>
        </p:blipFill>
        <p:spPr>
          <a:xfrm>
            <a:off x="10092575" y="760476"/>
            <a:ext cx="5701679" cy="3196112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Rectangle"/>
          <p:cNvSpPr/>
          <p:nvPr/>
        </p:nvSpPr>
        <p:spPr>
          <a:xfrm>
            <a:off x="12107703" y="755610"/>
            <a:ext cx="661678" cy="2995713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38" name="Rectangle"/>
          <p:cNvSpPr/>
          <p:nvPr/>
        </p:nvSpPr>
        <p:spPr>
          <a:xfrm>
            <a:off x="13564014" y="782275"/>
            <a:ext cx="661678" cy="2942383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39" name="Rectangle"/>
          <p:cNvSpPr/>
          <p:nvPr/>
        </p:nvSpPr>
        <p:spPr>
          <a:xfrm>
            <a:off x="13377741" y="1033732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40" name="Rectangle"/>
          <p:cNvSpPr/>
          <p:nvPr/>
        </p:nvSpPr>
        <p:spPr>
          <a:xfrm>
            <a:off x="14088963" y="1033732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41" name="Rectangle"/>
          <p:cNvSpPr/>
          <p:nvPr/>
        </p:nvSpPr>
        <p:spPr>
          <a:xfrm>
            <a:off x="11904496" y="1033732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42" name="Rectangle"/>
          <p:cNvSpPr/>
          <p:nvPr/>
        </p:nvSpPr>
        <p:spPr>
          <a:xfrm>
            <a:off x="14817119" y="1033734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7"/>
          <a:srcRect l="19516" t="49208" r="33267" b="7975"/>
          <a:stretch>
            <a:fillRect/>
          </a:stretch>
        </p:blipFill>
        <p:spPr>
          <a:xfrm>
            <a:off x="10814967" y="4233466"/>
            <a:ext cx="4568962" cy="3196111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"/>
          <p:cNvSpPr/>
          <p:nvPr/>
        </p:nvSpPr>
        <p:spPr>
          <a:xfrm>
            <a:off x="14599284" y="4249308"/>
            <a:ext cx="661678" cy="2939684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45" name="Rectangle"/>
          <p:cNvSpPr/>
          <p:nvPr/>
        </p:nvSpPr>
        <p:spPr>
          <a:xfrm>
            <a:off x="13618279" y="4478496"/>
            <a:ext cx="420702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46" name="Rectangle"/>
          <p:cNvSpPr/>
          <p:nvPr/>
        </p:nvSpPr>
        <p:spPr>
          <a:xfrm>
            <a:off x="15137016" y="4495430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47" name="Rectangle"/>
          <p:cNvSpPr/>
          <p:nvPr/>
        </p:nvSpPr>
        <p:spPr>
          <a:xfrm>
            <a:off x="12396295" y="4247958"/>
            <a:ext cx="661679" cy="2942383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48" name="Rectangle"/>
          <p:cNvSpPr/>
          <p:nvPr/>
        </p:nvSpPr>
        <p:spPr>
          <a:xfrm>
            <a:off x="12937691" y="4495430"/>
            <a:ext cx="420702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49" name="Rectangle"/>
          <p:cNvSpPr/>
          <p:nvPr/>
        </p:nvSpPr>
        <p:spPr>
          <a:xfrm>
            <a:off x="12178323" y="4495430"/>
            <a:ext cx="420702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7"/>
          <a:srcRect l="33750" t="49208" r="19014" b="7975"/>
          <a:stretch>
            <a:fillRect/>
          </a:stretch>
        </p:blipFill>
        <p:spPr>
          <a:xfrm>
            <a:off x="10862667" y="7855492"/>
            <a:ext cx="4570750" cy="319611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Rectangle"/>
          <p:cNvSpPr/>
          <p:nvPr/>
        </p:nvSpPr>
        <p:spPr>
          <a:xfrm>
            <a:off x="13258841" y="7865065"/>
            <a:ext cx="661678" cy="2969205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52" name="Rectangle"/>
          <p:cNvSpPr/>
          <p:nvPr/>
        </p:nvSpPr>
        <p:spPr>
          <a:xfrm>
            <a:off x="11578156" y="8166335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53" name="Rectangle"/>
          <p:cNvSpPr/>
          <p:nvPr/>
        </p:nvSpPr>
        <p:spPr>
          <a:xfrm>
            <a:off x="14720741" y="7850625"/>
            <a:ext cx="661678" cy="2995713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54" name="Rectangle"/>
          <p:cNvSpPr/>
          <p:nvPr/>
        </p:nvSpPr>
        <p:spPr>
          <a:xfrm>
            <a:off x="12323245" y="8149401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55" name="Rectangle"/>
          <p:cNvSpPr/>
          <p:nvPr/>
        </p:nvSpPr>
        <p:spPr>
          <a:xfrm>
            <a:off x="13812895" y="8115534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56" name="Rectangle"/>
          <p:cNvSpPr/>
          <p:nvPr/>
        </p:nvSpPr>
        <p:spPr>
          <a:xfrm>
            <a:off x="14537429" y="8128749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pic>
        <p:nvPicPr>
          <p:cNvPr id="257" name="triadInversions.aif" descr="triadInversions.aif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251773" y="-721161"/>
            <a:ext cx="762025" cy="762025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Rectangle"/>
          <p:cNvSpPr/>
          <p:nvPr/>
        </p:nvSpPr>
        <p:spPr>
          <a:xfrm>
            <a:off x="10943647" y="4247958"/>
            <a:ext cx="661679" cy="2942383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59" name="Rectangle"/>
          <p:cNvSpPr/>
          <p:nvPr/>
        </p:nvSpPr>
        <p:spPr>
          <a:xfrm>
            <a:off x="11045250" y="7877972"/>
            <a:ext cx="661679" cy="2942382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60" name="Square"/>
          <p:cNvSpPr/>
          <p:nvPr/>
        </p:nvSpPr>
        <p:spPr>
          <a:xfrm>
            <a:off x="5746220" y="711072"/>
            <a:ext cx="1016032" cy="10160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61" name="Square"/>
          <p:cNvSpPr/>
          <p:nvPr/>
        </p:nvSpPr>
        <p:spPr>
          <a:xfrm>
            <a:off x="5746220" y="4368785"/>
            <a:ext cx="1016032" cy="10160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62" name="Rectangle"/>
          <p:cNvSpPr/>
          <p:nvPr/>
        </p:nvSpPr>
        <p:spPr>
          <a:xfrm>
            <a:off x="5746219" y="8240992"/>
            <a:ext cx="1177345" cy="10160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2380" fill="hold"/>
                                        <p:tgtEl>
                                          <p:spTgt spid="2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5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eventh Ch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Seventh Chords</a:t>
            </a:r>
          </a:p>
        </p:txBody>
      </p:sp>
      <p:sp>
        <p:nvSpPr>
          <p:cNvPr id="2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50" y="2773726"/>
            <a:ext cx="10761965" cy="3587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786" y="7269445"/>
            <a:ext cx="13902691" cy="338677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Dominant Seventh Chords"/>
          <p:cNvSpPr txBox="1"/>
          <p:nvPr/>
        </p:nvSpPr>
        <p:spPr>
          <a:xfrm>
            <a:off x="542474" y="6629555"/>
            <a:ext cx="6128818" cy="711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2800"/>
            </a:lvl1pPr>
          </a:lstStyle>
          <a:p>
            <a:r>
              <a:rPr sz="3734"/>
              <a:t>Dominant Seventh Chords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6"/>
          <a:srcRect l="34530" t="49208" r="11310" b="7975"/>
          <a:stretch>
            <a:fillRect/>
          </a:stretch>
        </p:blipFill>
        <p:spPr>
          <a:xfrm>
            <a:off x="11644623" y="204387"/>
            <a:ext cx="5240805" cy="3196112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Rectangle"/>
          <p:cNvSpPr/>
          <p:nvPr/>
        </p:nvSpPr>
        <p:spPr>
          <a:xfrm>
            <a:off x="14718337" y="204387"/>
            <a:ext cx="661679" cy="2995713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71" name="Rectangle"/>
          <p:cNvSpPr/>
          <p:nvPr/>
        </p:nvSpPr>
        <p:spPr>
          <a:xfrm>
            <a:off x="13245528" y="243223"/>
            <a:ext cx="661678" cy="2918041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72" name="Rectangle"/>
          <p:cNvSpPr/>
          <p:nvPr/>
        </p:nvSpPr>
        <p:spPr>
          <a:xfrm>
            <a:off x="16174212" y="204387"/>
            <a:ext cx="661679" cy="2995713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73" name="Rectangle"/>
          <p:cNvSpPr/>
          <p:nvPr/>
        </p:nvSpPr>
        <p:spPr>
          <a:xfrm>
            <a:off x="11772719" y="243223"/>
            <a:ext cx="661678" cy="2918041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pic>
        <p:nvPicPr>
          <p:cNvPr id="274" name="seventhChord.aif" descr="seventhChord.aif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550543" y="3570645"/>
            <a:ext cx="762025" cy="762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80249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1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audio>
          </p:childTnLst>
        </p:cTn>
      </p:par>
    </p:tnLst>
    <p:bldLst>
      <p:bldP spid="267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eventh Ch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Seventh Chords</a:t>
            </a:r>
          </a:p>
        </p:txBody>
      </p:sp>
      <p:sp>
        <p:nvSpPr>
          <p:cNvPr id="2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78" name="Major Seventh Chord"/>
          <p:cNvSpPr txBox="1"/>
          <p:nvPr/>
        </p:nvSpPr>
        <p:spPr>
          <a:xfrm>
            <a:off x="502459" y="1780894"/>
            <a:ext cx="4977862" cy="711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2800"/>
            </a:lvl1pPr>
          </a:lstStyle>
          <a:p>
            <a:r>
              <a:rPr sz="3734" dirty="0"/>
              <a:t>Major Seventh Chord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49" y="2728989"/>
            <a:ext cx="12319103" cy="300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073" y="6732842"/>
            <a:ext cx="12400208" cy="3020758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Minor Seventh Chord"/>
          <p:cNvSpPr txBox="1"/>
          <p:nvPr/>
        </p:nvSpPr>
        <p:spPr>
          <a:xfrm>
            <a:off x="502459" y="6180326"/>
            <a:ext cx="4977862" cy="711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2800"/>
            </a:lvl1pPr>
          </a:lstStyle>
          <a:p>
            <a:r>
              <a:rPr sz="3734"/>
              <a:t>Minor Seventh Chord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4"/>
          <a:srcRect l="4753" t="49208" r="41059" b="7975"/>
          <a:stretch>
            <a:fillRect/>
          </a:stretch>
        </p:blipFill>
        <p:spPr>
          <a:xfrm>
            <a:off x="11492833" y="-1052315"/>
            <a:ext cx="4443374" cy="2708385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Rectangle"/>
          <p:cNvSpPr/>
          <p:nvPr/>
        </p:nvSpPr>
        <p:spPr>
          <a:xfrm>
            <a:off x="11535645" y="-970950"/>
            <a:ext cx="566492" cy="2427025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4"/>
          <a:srcRect l="12324" t="49208" r="33745" b="7975"/>
          <a:stretch>
            <a:fillRect/>
          </a:stretch>
        </p:blipFill>
        <p:spPr>
          <a:xfrm>
            <a:off x="11925688" y="4024457"/>
            <a:ext cx="4422207" cy="2708385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Rectangle"/>
          <p:cNvSpPr/>
          <p:nvPr/>
        </p:nvSpPr>
        <p:spPr>
          <a:xfrm>
            <a:off x="12805684" y="-970950"/>
            <a:ext cx="566492" cy="2427025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86" name="Rectangle"/>
          <p:cNvSpPr/>
          <p:nvPr/>
        </p:nvSpPr>
        <p:spPr>
          <a:xfrm>
            <a:off x="14041855" y="-970950"/>
            <a:ext cx="566492" cy="2427025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87" name="Rectangle"/>
          <p:cNvSpPr/>
          <p:nvPr/>
        </p:nvSpPr>
        <p:spPr>
          <a:xfrm>
            <a:off x="15278026" y="-970950"/>
            <a:ext cx="566492" cy="2427025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88" name="Rectangle"/>
          <p:cNvSpPr/>
          <p:nvPr/>
        </p:nvSpPr>
        <p:spPr>
          <a:xfrm>
            <a:off x="11991785" y="4105822"/>
            <a:ext cx="566492" cy="2427025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89" name="Rectangle"/>
          <p:cNvSpPr/>
          <p:nvPr/>
        </p:nvSpPr>
        <p:spPr>
          <a:xfrm>
            <a:off x="13227956" y="4105822"/>
            <a:ext cx="566492" cy="2427025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90" name="Rectangle"/>
          <p:cNvSpPr/>
          <p:nvPr/>
        </p:nvSpPr>
        <p:spPr>
          <a:xfrm>
            <a:off x="14481061" y="4105822"/>
            <a:ext cx="566492" cy="2427025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91" name="Rectangle"/>
          <p:cNvSpPr/>
          <p:nvPr/>
        </p:nvSpPr>
        <p:spPr>
          <a:xfrm>
            <a:off x="15734166" y="4105822"/>
            <a:ext cx="566492" cy="2427025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 descr="Image"/>
          <p:cNvPicPr>
            <a:picLocks noChangeAspect="1"/>
          </p:cNvPicPr>
          <p:nvPr/>
        </p:nvPicPr>
        <p:blipFill>
          <a:blip r:embed="rId2"/>
          <a:srcRect l="50820" t="49476" b="7708"/>
          <a:stretch>
            <a:fillRect/>
          </a:stretch>
        </p:blipFill>
        <p:spPr>
          <a:xfrm>
            <a:off x="11494090" y="-1052315"/>
            <a:ext cx="4032730" cy="2708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2"/>
          <a:srcRect l="43243" t="49476" r="48909" b="7708"/>
          <a:stretch>
            <a:fillRect/>
          </a:stretch>
        </p:blipFill>
        <p:spPr>
          <a:xfrm>
            <a:off x="15176423" y="-1052315"/>
            <a:ext cx="643510" cy="2708385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eventh Ch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Seventh Chords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97" name="Half-diminished Seventh Chord"/>
          <p:cNvSpPr txBox="1"/>
          <p:nvPr/>
        </p:nvSpPr>
        <p:spPr>
          <a:xfrm>
            <a:off x="511448" y="1290114"/>
            <a:ext cx="7252522" cy="711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2800"/>
            </a:lvl1pPr>
          </a:lstStyle>
          <a:p>
            <a:r>
              <a:rPr sz="3734"/>
              <a:t>Half-diminished Seventh Chord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786" y="2092192"/>
            <a:ext cx="13902691" cy="3386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984" y="7896476"/>
            <a:ext cx="13902691" cy="3386771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Diminished Seventh Chord"/>
          <p:cNvSpPr txBox="1"/>
          <p:nvPr/>
        </p:nvSpPr>
        <p:spPr>
          <a:xfrm>
            <a:off x="601322" y="7463513"/>
            <a:ext cx="6207366" cy="711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2800"/>
            </a:lvl1pPr>
          </a:lstStyle>
          <a:p>
            <a:r>
              <a:rPr sz="3734"/>
              <a:t>Diminished Seventh Chord</a:t>
            </a:r>
          </a:p>
        </p:txBody>
      </p:sp>
      <p:sp>
        <p:nvSpPr>
          <p:cNvPr id="301" name="Rectangle"/>
          <p:cNvSpPr/>
          <p:nvPr/>
        </p:nvSpPr>
        <p:spPr>
          <a:xfrm>
            <a:off x="11535645" y="-970950"/>
            <a:ext cx="566492" cy="2427025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302" name="Rectangle"/>
          <p:cNvSpPr/>
          <p:nvPr/>
        </p:nvSpPr>
        <p:spPr>
          <a:xfrm>
            <a:off x="12805684" y="-970950"/>
            <a:ext cx="566492" cy="2427025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303" name="Rectangle"/>
          <p:cNvSpPr/>
          <p:nvPr/>
        </p:nvSpPr>
        <p:spPr>
          <a:xfrm>
            <a:off x="14041855" y="-970950"/>
            <a:ext cx="566492" cy="2427025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304" name="Rectangle"/>
          <p:cNvSpPr/>
          <p:nvPr/>
        </p:nvSpPr>
        <p:spPr>
          <a:xfrm>
            <a:off x="15181054" y="-987884"/>
            <a:ext cx="566491" cy="2427025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2"/>
          <a:srcRect l="34709" t="49208" r="10502" b="7975"/>
          <a:stretch>
            <a:fillRect/>
          </a:stretch>
        </p:blipFill>
        <p:spPr>
          <a:xfrm>
            <a:off x="11595429" y="5331747"/>
            <a:ext cx="4492653" cy="2708385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Rectangle"/>
          <p:cNvSpPr/>
          <p:nvPr/>
        </p:nvSpPr>
        <p:spPr>
          <a:xfrm>
            <a:off x="12128330" y="5372497"/>
            <a:ext cx="412510" cy="1620947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307" name="Rectangle"/>
          <p:cNvSpPr/>
          <p:nvPr/>
        </p:nvSpPr>
        <p:spPr>
          <a:xfrm>
            <a:off x="12941155" y="5413112"/>
            <a:ext cx="566492" cy="2427025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308" name="Rectangle"/>
          <p:cNvSpPr/>
          <p:nvPr/>
        </p:nvSpPr>
        <p:spPr>
          <a:xfrm>
            <a:off x="14194260" y="5413112"/>
            <a:ext cx="566492" cy="2427025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309" name="Rectangle"/>
          <p:cNvSpPr/>
          <p:nvPr/>
        </p:nvSpPr>
        <p:spPr>
          <a:xfrm>
            <a:off x="15464298" y="5413112"/>
            <a:ext cx="566492" cy="2427025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age" descr="Image"/>
          <p:cNvPicPr>
            <a:picLocks noChangeAspect="1"/>
          </p:cNvPicPr>
          <p:nvPr/>
        </p:nvPicPr>
        <p:blipFill>
          <a:blip r:embed="rId2"/>
          <a:srcRect r="66160"/>
          <a:stretch>
            <a:fillRect/>
          </a:stretch>
        </p:blipFill>
        <p:spPr>
          <a:xfrm>
            <a:off x="9388648" y="7078790"/>
            <a:ext cx="3689126" cy="2655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" descr="Image"/>
          <p:cNvPicPr>
            <a:picLocks noChangeAspect="1"/>
          </p:cNvPicPr>
          <p:nvPr/>
        </p:nvPicPr>
        <p:blipFill>
          <a:blip r:embed="rId3"/>
          <a:srcRect r="66233"/>
          <a:stretch>
            <a:fillRect/>
          </a:stretch>
        </p:blipFill>
        <p:spPr>
          <a:xfrm>
            <a:off x="3286991" y="7225810"/>
            <a:ext cx="3503807" cy="252779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eventh Chords - 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Seventh Chords - Summary</a:t>
            </a:r>
          </a:p>
        </p:txBody>
      </p:sp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528" y="1633186"/>
            <a:ext cx="13295205" cy="3128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Image" descr="Image"/>
          <p:cNvPicPr>
            <a:picLocks noChangeAspect="1"/>
          </p:cNvPicPr>
          <p:nvPr/>
        </p:nvPicPr>
        <p:blipFill>
          <a:blip r:embed="rId5"/>
          <a:srcRect r="66432"/>
          <a:stretch>
            <a:fillRect/>
          </a:stretch>
        </p:blipFill>
        <p:spPr>
          <a:xfrm>
            <a:off x="888870" y="4923721"/>
            <a:ext cx="3667632" cy="2661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Image" descr="Image"/>
          <p:cNvPicPr>
            <a:picLocks noChangeAspect="1"/>
          </p:cNvPicPr>
          <p:nvPr/>
        </p:nvPicPr>
        <p:blipFill>
          <a:blip r:embed="rId6"/>
          <a:srcRect r="66085"/>
          <a:stretch>
            <a:fillRect/>
          </a:stretch>
        </p:blipFill>
        <p:spPr>
          <a:xfrm>
            <a:off x="6095196" y="5042259"/>
            <a:ext cx="3823719" cy="2746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Image" descr="Image"/>
          <p:cNvPicPr>
            <a:picLocks noChangeAspect="1"/>
          </p:cNvPicPr>
          <p:nvPr/>
        </p:nvPicPr>
        <p:blipFill>
          <a:blip r:embed="rId7"/>
          <a:srcRect r="66333"/>
          <a:stretch>
            <a:fillRect/>
          </a:stretch>
        </p:blipFill>
        <p:spPr>
          <a:xfrm>
            <a:off x="11770770" y="4991457"/>
            <a:ext cx="3211399" cy="2323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eventh Inver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Seventh Inversions</a:t>
            </a: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22" name="Root position"/>
          <p:cNvSpPr txBox="1"/>
          <p:nvPr/>
        </p:nvSpPr>
        <p:spPr>
          <a:xfrm>
            <a:off x="1129394" y="1800300"/>
            <a:ext cx="2760908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 dirty="0"/>
              <a:t>Root position</a:t>
            </a:r>
          </a:p>
        </p:txBody>
      </p:sp>
      <p:sp>
        <p:nvSpPr>
          <p:cNvPr id="323" name="First Inversion"/>
          <p:cNvSpPr txBox="1"/>
          <p:nvPr/>
        </p:nvSpPr>
        <p:spPr>
          <a:xfrm>
            <a:off x="1027580" y="3954210"/>
            <a:ext cx="2918004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 dirty="0"/>
              <a:t>First Inversion</a:t>
            </a:r>
          </a:p>
        </p:txBody>
      </p:sp>
      <p:sp>
        <p:nvSpPr>
          <p:cNvPr id="324" name="Second Inversion"/>
          <p:cNvSpPr txBox="1"/>
          <p:nvPr/>
        </p:nvSpPr>
        <p:spPr>
          <a:xfrm>
            <a:off x="781511" y="6024855"/>
            <a:ext cx="3525541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 dirty="0"/>
              <a:t>Second Inversion</a:t>
            </a:r>
          </a:p>
        </p:txBody>
      </p:sp>
      <p:grpSp>
        <p:nvGrpSpPr>
          <p:cNvPr id="334" name="Group"/>
          <p:cNvGrpSpPr/>
          <p:nvPr/>
        </p:nvGrpSpPr>
        <p:grpSpPr>
          <a:xfrm>
            <a:off x="11193276" y="-1362936"/>
            <a:ext cx="4754938" cy="2669468"/>
            <a:chOff x="0" y="0"/>
            <a:chExt cx="3566094" cy="2002039"/>
          </a:xfrm>
        </p:grpSpPr>
        <p:pic>
          <p:nvPicPr>
            <p:cNvPr id="325" name="Image" descr="Image"/>
            <p:cNvPicPr>
              <a:picLocks noChangeAspect="1"/>
            </p:cNvPicPr>
            <p:nvPr/>
          </p:nvPicPr>
          <p:blipFill>
            <a:blip r:embed="rId2"/>
            <a:srcRect t="49208" r="41078" b="7975"/>
            <a:stretch>
              <a:fillRect/>
            </a:stretch>
          </p:blipFill>
          <p:spPr>
            <a:xfrm>
              <a:off x="0" y="3043"/>
              <a:ext cx="3566095" cy="19989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6" name="Rectangle"/>
            <p:cNvSpPr/>
            <p:nvPr/>
          </p:nvSpPr>
          <p:spPr>
            <a:xfrm>
              <a:off x="338918" y="0"/>
              <a:ext cx="413845" cy="1873657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27" name="Rectangle"/>
            <p:cNvSpPr/>
            <p:nvPr/>
          </p:nvSpPr>
          <p:spPr>
            <a:xfrm>
              <a:off x="1260354" y="0"/>
              <a:ext cx="413845" cy="1873657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28" name="Rectangle"/>
            <p:cNvSpPr/>
            <p:nvPr/>
          </p:nvSpPr>
          <p:spPr>
            <a:xfrm>
              <a:off x="2171199" y="16677"/>
              <a:ext cx="413844" cy="1840303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29" name="Rectangle"/>
            <p:cNvSpPr/>
            <p:nvPr/>
          </p:nvSpPr>
          <p:spPr>
            <a:xfrm>
              <a:off x="2054695" y="173950"/>
              <a:ext cx="263127" cy="105796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30" name="Rectangle"/>
            <p:cNvSpPr/>
            <p:nvPr/>
          </p:nvSpPr>
          <p:spPr>
            <a:xfrm>
              <a:off x="2499527" y="173950"/>
              <a:ext cx="263126" cy="105796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31" name="Rectangle"/>
            <p:cNvSpPr/>
            <p:nvPr/>
          </p:nvSpPr>
          <p:spPr>
            <a:xfrm>
              <a:off x="1133260" y="173950"/>
              <a:ext cx="263126" cy="105796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32" name="Rectangle"/>
            <p:cNvSpPr/>
            <p:nvPr/>
          </p:nvSpPr>
          <p:spPr>
            <a:xfrm>
              <a:off x="3092635" y="10591"/>
              <a:ext cx="413844" cy="1840303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33" name="Rectangle"/>
            <p:cNvSpPr/>
            <p:nvPr/>
          </p:nvSpPr>
          <p:spPr>
            <a:xfrm>
              <a:off x="2954949" y="173950"/>
              <a:ext cx="263127" cy="1057965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</p:grpSp>
      <p:grpSp>
        <p:nvGrpSpPr>
          <p:cNvPr id="345" name="Group"/>
          <p:cNvGrpSpPr/>
          <p:nvPr/>
        </p:nvGrpSpPr>
        <p:grpSpPr>
          <a:xfrm>
            <a:off x="11839066" y="2114918"/>
            <a:ext cx="4025238" cy="2669468"/>
            <a:chOff x="0" y="0"/>
            <a:chExt cx="3018834" cy="2002039"/>
          </a:xfrm>
        </p:grpSpPr>
        <p:pic>
          <p:nvPicPr>
            <p:cNvPr id="335" name="Image" descr="Image"/>
            <p:cNvPicPr>
              <a:picLocks noChangeAspect="1"/>
            </p:cNvPicPr>
            <p:nvPr/>
          </p:nvPicPr>
          <p:blipFill>
            <a:blip r:embed="rId2"/>
            <a:srcRect l="19516" t="49208" r="33267" b="7975"/>
            <a:stretch>
              <a:fillRect/>
            </a:stretch>
          </p:blipFill>
          <p:spPr>
            <a:xfrm>
              <a:off x="47981" y="0"/>
              <a:ext cx="2861993" cy="2002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6" name="Rectangle"/>
            <p:cNvSpPr/>
            <p:nvPr/>
          </p:nvSpPr>
          <p:spPr>
            <a:xfrm>
              <a:off x="2418473" y="9923"/>
              <a:ext cx="414475" cy="1841415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37" name="Rectangle"/>
            <p:cNvSpPr/>
            <p:nvPr/>
          </p:nvSpPr>
          <p:spPr>
            <a:xfrm>
              <a:off x="127288" y="9078"/>
              <a:ext cx="414474" cy="1843105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38" name="Rectangle"/>
            <p:cNvSpPr/>
            <p:nvPr/>
          </p:nvSpPr>
          <p:spPr>
            <a:xfrm>
              <a:off x="0" y="190087"/>
              <a:ext cx="263527" cy="1059575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39" name="Rectangle"/>
            <p:cNvSpPr/>
            <p:nvPr/>
          </p:nvSpPr>
          <p:spPr>
            <a:xfrm>
              <a:off x="1972965" y="9923"/>
              <a:ext cx="414474" cy="1841415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40" name="Rectangle"/>
            <p:cNvSpPr/>
            <p:nvPr/>
          </p:nvSpPr>
          <p:spPr>
            <a:xfrm>
              <a:off x="1803973" y="153486"/>
              <a:ext cx="263527" cy="1059575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41" name="Rectangle"/>
            <p:cNvSpPr/>
            <p:nvPr/>
          </p:nvSpPr>
          <p:spPr>
            <a:xfrm>
              <a:off x="2755308" y="164094"/>
              <a:ext cx="263527" cy="1059575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42" name="Rectangle"/>
            <p:cNvSpPr/>
            <p:nvPr/>
          </p:nvSpPr>
          <p:spPr>
            <a:xfrm>
              <a:off x="1038524" y="9078"/>
              <a:ext cx="414475" cy="1843105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43" name="Rectangle"/>
            <p:cNvSpPr/>
            <p:nvPr/>
          </p:nvSpPr>
          <p:spPr>
            <a:xfrm>
              <a:off x="1377654" y="164094"/>
              <a:ext cx="263527" cy="1059575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44" name="Rectangle"/>
            <p:cNvSpPr/>
            <p:nvPr/>
          </p:nvSpPr>
          <p:spPr>
            <a:xfrm>
              <a:off x="901986" y="164094"/>
              <a:ext cx="263527" cy="1059575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</p:grpSp>
      <p:grpSp>
        <p:nvGrpSpPr>
          <p:cNvPr id="356" name="Group"/>
          <p:cNvGrpSpPr/>
          <p:nvPr/>
        </p:nvGrpSpPr>
        <p:grpSpPr>
          <a:xfrm>
            <a:off x="11945788" y="5485109"/>
            <a:ext cx="3811795" cy="2669469"/>
            <a:chOff x="0" y="0"/>
            <a:chExt cx="2858758" cy="2002039"/>
          </a:xfrm>
        </p:grpSpPr>
        <p:pic>
          <p:nvPicPr>
            <p:cNvPr id="346" name="Image" descr="Image"/>
            <p:cNvPicPr>
              <a:picLocks noChangeAspect="1"/>
            </p:cNvPicPr>
            <p:nvPr/>
          </p:nvPicPr>
          <p:blipFill>
            <a:blip r:embed="rId2"/>
            <a:srcRect l="33750" t="49208" r="19014" b="7975"/>
            <a:stretch>
              <a:fillRect/>
            </a:stretch>
          </p:blipFill>
          <p:spPr>
            <a:xfrm>
              <a:off x="0" y="3043"/>
              <a:ext cx="2858759" cy="19989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7" name="Rectangle"/>
            <p:cNvSpPr/>
            <p:nvPr/>
          </p:nvSpPr>
          <p:spPr>
            <a:xfrm>
              <a:off x="1498677" y="9030"/>
              <a:ext cx="413845" cy="1857080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48" name="Rectangle"/>
            <p:cNvSpPr/>
            <p:nvPr/>
          </p:nvSpPr>
          <p:spPr>
            <a:xfrm>
              <a:off x="123246" y="27333"/>
              <a:ext cx="413845" cy="1825078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49" name="Rectangle"/>
            <p:cNvSpPr/>
            <p:nvPr/>
          </p:nvSpPr>
          <p:spPr>
            <a:xfrm>
              <a:off x="2668" y="197459"/>
              <a:ext cx="263126" cy="105796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50" name="Rectangle"/>
            <p:cNvSpPr/>
            <p:nvPr/>
          </p:nvSpPr>
          <p:spPr>
            <a:xfrm>
              <a:off x="447499" y="197459"/>
              <a:ext cx="263127" cy="105796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51" name="Rectangle"/>
            <p:cNvSpPr/>
            <p:nvPr/>
          </p:nvSpPr>
          <p:spPr>
            <a:xfrm>
              <a:off x="1050474" y="13634"/>
              <a:ext cx="413845" cy="1840304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52" name="Rectangle"/>
            <p:cNvSpPr/>
            <p:nvPr/>
          </p:nvSpPr>
          <p:spPr>
            <a:xfrm>
              <a:off x="2413018" y="0"/>
              <a:ext cx="413844" cy="1873658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53" name="Rectangle"/>
            <p:cNvSpPr/>
            <p:nvPr/>
          </p:nvSpPr>
          <p:spPr>
            <a:xfrm>
              <a:off x="913513" y="186868"/>
              <a:ext cx="263126" cy="105796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54" name="Rectangle"/>
            <p:cNvSpPr/>
            <p:nvPr/>
          </p:nvSpPr>
          <p:spPr>
            <a:xfrm>
              <a:off x="1845209" y="165685"/>
              <a:ext cx="263126" cy="105796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55" name="Rectangle"/>
            <p:cNvSpPr/>
            <p:nvPr/>
          </p:nvSpPr>
          <p:spPr>
            <a:xfrm>
              <a:off x="2298366" y="173950"/>
              <a:ext cx="263127" cy="1057965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</p:grpSp>
      <p:sp>
        <p:nvSpPr>
          <p:cNvPr id="357" name="Third Inversion"/>
          <p:cNvSpPr txBox="1"/>
          <p:nvPr/>
        </p:nvSpPr>
        <p:spPr>
          <a:xfrm>
            <a:off x="781511" y="8072100"/>
            <a:ext cx="3054258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 dirty="0"/>
              <a:t>Third Inversion</a:t>
            </a:r>
          </a:p>
        </p:txBody>
      </p:sp>
      <p:grpSp>
        <p:nvGrpSpPr>
          <p:cNvPr id="368" name="Group"/>
          <p:cNvGrpSpPr/>
          <p:nvPr/>
        </p:nvGrpSpPr>
        <p:grpSpPr>
          <a:xfrm>
            <a:off x="11855348" y="8500190"/>
            <a:ext cx="3992674" cy="2777133"/>
            <a:chOff x="0" y="0"/>
            <a:chExt cx="2994413" cy="2082784"/>
          </a:xfrm>
        </p:grpSpPr>
        <p:pic>
          <p:nvPicPr>
            <p:cNvPr id="358" name="Image" descr="Image"/>
            <p:cNvPicPr>
              <a:picLocks noChangeAspect="1"/>
            </p:cNvPicPr>
            <p:nvPr/>
          </p:nvPicPr>
          <p:blipFill>
            <a:blip r:embed="rId2"/>
            <a:srcRect l="49650" t="49208" r="3252" b="7975"/>
            <a:stretch>
              <a:fillRect/>
            </a:stretch>
          </p:blipFill>
          <p:spPr>
            <a:xfrm>
              <a:off x="51387" y="18831"/>
              <a:ext cx="2943027" cy="20639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9" name="Rectangle"/>
            <p:cNvSpPr/>
            <p:nvPr/>
          </p:nvSpPr>
          <p:spPr>
            <a:xfrm>
              <a:off x="615115" y="23380"/>
              <a:ext cx="427292" cy="1903369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60" name="Rectangle"/>
            <p:cNvSpPr/>
            <p:nvPr/>
          </p:nvSpPr>
          <p:spPr>
            <a:xfrm>
              <a:off x="130477" y="25013"/>
              <a:ext cx="427292" cy="1900104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61" name="Rectangle"/>
            <p:cNvSpPr/>
            <p:nvPr/>
          </p:nvSpPr>
          <p:spPr>
            <a:xfrm>
              <a:off x="1548232" y="0"/>
              <a:ext cx="427292" cy="1934542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62" name="Rectangle"/>
            <p:cNvSpPr/>
            <p:nvPr/>
          </p:nvSpPr>
          <p:spPr>
            <a:xfrm>
              <a:off x="0" y="192940"/>
              <a:ext cx="271676" cy="1092343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63" name="Rectangle"/>
            <p:cNvSpPr/>
            <p:nvPr/>
          </p:nvSpPr>
          <p:spPr>
            <a:xfrm>
              <a:off x="961971" y="171069"/>
              <a:ext cx="271677" cy="1092343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64" name="Rectangle"/>
            <p:cNvSpPr/>
            <p:nvPr/>
          </p:nvSpPr>
          <p:spPr>
            <a:xfrm>
              <a:off x="1429854" y="179603"/>
              <a:ext cx="271677" cy="1092343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65" name="Rectangle"/>
            <p:cNvSpPr/>
            <p:nvPr/>
          </p:nvSpPr>
          <p:spPr>
            <a:xfrm>
              <a:off x="2487564" y="46012"/>
              <a:ext cx="427292" cy="1884385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66" name="Rectangle"/>
            <p:cNvSpPr/>
            <p:nvPr/>
          </p:nvSpPr>
          <p:spPr>
            <a:xfrm>
              <a:off x="2352132" y="188860"/>
              <a:ext cx="271676" cy="1092343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67" name="Rectangle"/>
            <p:cNvSpPr/>
            <p:nvPr/>
          </p:nvSpPr>
          <p:spPr>
            <a:xfrm>
              <a:off x="2822353" y="199796"/>
              <a:ext cx="158777" cy="1092343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</p:grpSp>
      <p:pic>
        <p:nvPicPr>
          <p:cNvPr id="36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967" y="1423583"/>
            <a:ext cx="3992674" cy="1889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794" y="3433454"/>
            <a:ext cx="4230170" cy="1948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794" y="5365248"/>
            <a:ext cx="4230165" cy="1948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118" y="7412492"/>
            <a:ext cx="4230170" cy="1948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Other Added Notes/Exten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Added Notes/Extensions</a:t>
            </a:r>
          </a:p>
        </p:txBody>
      </p:sp>
      <p:grpSp>
        <p:nvGrpSpPr>
          <p:cNvPr id="384" name="Group"/>
          <p:cNvGrpSpPr/>
          <p:nvPr/>
        </p:nvGrpSpPr>
        <p:grpSpPr>
          <a:xfrm>
            <a:off x="1365655" y="1548670"/>
            <a:ext cx="6058033" cy="2457524"/>
            <a:chOff x="0" y="0"/>
            <a:chExt cx="5391743" cy="2400658"/>
          </a:xfrm>
        </p:grpSpPr>
        <p:pic>
          <p:nvPicPr>
            <p:cNvPr id="375" name="Image" descr="Image"/>
            <p:cNvPicPr>
              <a:picLocks noChangeAspect="1"/>
            </p:cNvPicPr>
            <p:nvPr/>
          </p:nvPicPr>
          <p:blipFill>
            <a:blip r:embed="rId2"/>
            <a:srcRect t="49208" r="25705" b="7975"/>
            <a:stretch>
              <a:fillRect/>
            </a:stretch>
          </p:blipFill>
          <p:spPr>
            <a:xfrm>
              <a:off x="0" y="3649"/>
              <a:ext cx="5391744" cy="2397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6" name="Rectangle"/>
            <p:cNvSpPr/>
            <p:nvPr/>
          </p:nvSpPr>
          <p:spPr>
            <a:xfrm>
              <a:off x="406400" y="0"/>
              <a:ext cx="496243" cy="2246715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77" name="Rectangle"/>
            <p:cNvSpPr/>
            <p:nvPr/>
          </p:nvSpPr>
          <p:spPr>
            <a:xfrm>
              <a:off x="1511300" y="0"/>
              <a:ext cx="496243" cy="2246715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78" name="Rectangle"/>
            <p:cNvSpPr/>
            <p:nvPr/>
          </p:nvSpPr>
          <p:spPr>
            <a:xfrm>
              <a:off x="2603500" y="19998"/>
              <a:ext cx="496243" cy="2206719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79" name="Rectangle"/>
            <p:cNvSpPr/>
            <p:nvPr/>
          </p:nvSpPr>
          <p:spPr>
            <a:xfrm>
              <a:off x="2463800" y="208585"/>
              <a:ext cx="315516" cy="1268612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80" name="Rectangle"/>
            <p:cNvSpPr/>
            <p:nvPr/>
          </p:nvSpPr>
          <p:spPr>
            <a:xfrm>
              <a:off x="2997200" y="208585"/>
              <a:ext cx="315516" cy="1268612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81" name="Rectangle"/>
            <p:cNvSpPr/>
            <p:nvPr/>
          </p:nvSpPr>
          <p:spPr>
            <a:xfrm>
              <a:off x="1358900" y="208585"/>
              <a:ext cx="315516" cy="1268612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82" name="Rectangle"/>
            <p:cNvSpPr/>
            <p:nvPr/>
          </p:nvSpPr>
          <p:spPr>
            <a:xfrm>
              <a:off x="4800600" y="19998"/>
              <a:ext cx="496243" cy="2206719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83" name="Rectangle"/>
            <p:cNvSpPr/>
            <p:nvPr/>
          </p:nvSpPr>
          <p:spPr>
            <a:xfrm>
              <a:off x="3543300" y="208585"/>
              <a:ext cx="315516" cy="1268612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</p:grpSp>
      <p:grpSp>
        <p:nvGrpSpPr>
          <p:cNvPr id="394" name="Group"/>
          <p:cNvGrpSpPr/>
          <p:nvPr/>
        </p:nvGrpSpPr>
        <p:grpSpPr>
          <a:xfrm>
            <a:off x="1540651" y="4364698"/>
            <a:ext cx="6058034" cy="2615830"/>
            <a:chOff x="0" y="0"/>
            <a:chExt cx="6496792" cy="2400659"/>
          </a:xfrm>
        </p:grpSpPr>
        <p:pic>
          <p:nvPicPr>
            <p:cNvPr id="385" name="Image" descr="Image"/>
            <p:cNvPicPr>
              <a:picLocks noChangeAspect="1"/>
            </p:cNvPicPr>
            <p:nvPr/>
          </p:nvPicPr>
          <p:blipFill>
            <a:blip r:embed="rId2"/>
            <a:srcRect t="49208" r="10479" b="7975"/>
            <a:stretch>
              <a:fillRect/>
            </a:stretch>
          </p:blipFill>
          <p:spPr>
            <a:xfrm>
              <a:off x="0" y="3649"/>
              <a:ext cx="6496793" cy="23970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6" name="Rectangle"/>
            <p:cNvSpPr/>
            <p:nvPr/>
          </p:nvSpPr>
          <p:spPr>
            <a:xfrm>
              <a:off x="406400" y="0"/>
              <a:ext cx="496243" cy="2246715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87" name="Rectangle"/>
            <p:cNvSpPr/>
            <p:nvPr/>
          </p:nvSpPr>
          <p:spPr>
            <a:xfrm>
              <a:off x="1511300" y="0"/>
              <a:ext cx="496243" cy="2246715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88" name="Rectangle"/>
            <p:cNvSpPr/>
            <p:nvPr/>
          </p:nvSpPr>
          <p:spPr>
            <a:xfrm>
              <a:off x="2603500" y="19998"/>
              <a:ext cx="496243" cy="2206719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89" name="Rectangle"/>
            <p:cNvSpPr/>
            <p:nvPr/>
          </p:nvSpPr>
          <p:spPr>
            <a:xfrm>
              <a:off x="2463800" y="208585"/>
              <a:ext cx="315516" cy="1268612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90" name="Rectangle"/>
            <p:cNvSpPr/>
            <p:nvPr/>
          </p:nvSpPr>
          <p:spPr>
            <a:xfrm>
              <a:off x="2997200" y="208585"/>
              <a:ext cx="315516" cy="1268612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91" name="Rectangle"/>
            <p:cNvSpPr/>
            <p:nvPr/>
          </p:nvSpPr>
          <p:spPr>
            <a:xfrm>
              <a:off x="1358900" y="208585"/>
              <a:ext cx="315516" cy="1268612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92" name="Rectangle"/>
            <p:cNvSpPr/>
            <p:nvPr/>
          </p:nvSpPr>
          <p:spPr>
            <a:xfrm>
              <a:off x="5892800" y="6920"/>
              <a:ext cx="496243" cy="2206720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93" name="Rectangle"/>
            <p:cNvSpPr/>
            <p:nvPr/>
          </p:nvSpPr>
          <p:spPr>
            <a:xfrm>
              <a:off x="3543300" y="208585"/>
              <a:ext cx="315516" cy="1268612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</p:grpSp>
      <p:grpSp>
        <p:nvGrpSpPr>
          <p:cNvPr id="405" name="Group"/>
          <p:cNvGrpSpPr/>
          <p:nvPr/>
        </p:nvGrpSpPr>
        <p:grpSpPr>
          <a:xfrm>
            <a:off x="1905352" y="7344813"/>
            <a:ext cx="5518337" cy="2177891"/>
            <a:chOff x="0" y="0"/>
            <a:chExt cx="7568750" cy="2403391"/>
          </a:xfrm>
        </p:grpSpPr>
        <p:pic>
          <p:nvPicPr>
            <p:cNvPr id="395" name="Image" descr="Image"/>
            <p:cNvPicPr>
              <a:picLocks noChangeAspect="1"/>
            </p:cNvPicPr>
            <p:nvPr/>
          </p:nvPicPr>
          <p:blipFill>
            <a:blip r:embed="rId2"/>
            <a:srcRect t="49208" r="47581" b="7975"/>
            <a:stretch>
              <a:fillRect/>
            </a:stretch>
          </p:blipFill>
          <p:spPr>
            <a:xfrm>
              <a:off x="3764557" y="6382"/>
              <a:ext cx="3804194" cy="2397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6" name="Image" descr="Image"/>
            <p:cNvPicPr>
              <a:picLocks noChangeAspect="1"/>
            </p:cNvPicPr>
            <p:nvPr/>
          </p:nvPicPr>
          <p:blipFill>
            <a:blip r:embed="rId2"/>
            <a:srcRect t="49208" r="4691" b="7975"/>
            <a:stretch>
              <a:fillRect/>
            </a:stretch>
          </p:blipFill>
          <p:spPr>
            <a:xfrm>
              <a:off x="0" y="3648"/>
              <a:ext cx="6916785" cy="23970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7" name="Rectangle"/>
            <p:cNvSpPr/>
            <p:nvPr/>
          </p:nvSpPr>
          <p:spPr>
            <a:xfrm>
              <a:off x="406400" y="0"/>
              <a:ext cx="496243" cy="2246715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98" name="Rectangle"/>
            <p:cNvSpPr/>
            <p:nvPr/>
          </p:nvSpPr>
          <p:spPr>
            <a:xfrm>
              <a:off x="1511300" y="0"/>
              <a:ext cx="496243" cy="2246715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399" name="Rectangle"/>
            <p:cNvSpPr/>
            <p:nvPr/>
          </p:nvSpPr>
          <p:spPr>
            <a:xfrm>
              <a:off x="2603500" y="19998"/>
              <a:ext cx="496243" cy="2206719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400" name="Rectangle"/>
            <p:cNvSpPr/>
            <p:nvPr/>
          </p:nvSpPr>
          <p:spPr>
            <a:xfrm>
              <a:off x="2463800" y="208584"/>
              <a:ext cx="315516" cy="1268612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401" name="Rectangle"/>
            <p:cNvSpPr/>
            <p:nvPr/>
          </p:nvSpPr>
          <p:spPr>
            <a:xfrm>
              <a:off x="2997200" y="208584"/>
              <a:ext cx="315516" cy="1268612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402" name="Rectangle"/>
            <p:cNvSpPr/>
            <p:nvPr/>
          </p:nvSpPr>
          <p:spPr>
            <a:xfrm>
              <a:off x="1358900" y="208584"/>
              <a:ext cx="315516" cy="1268612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403" name="Rectangle"/>
            <p:cNvSpPr/>
            <p:nvPr/>
          </p:nvSpPr>
          <p:spPr>
            <a:xfrm>
              <a:off x="6928301" y="19998"/>
              <a:ext cx="496244" cy="2206719"/>
            </a:xfrm>
            <a:prstGeom prst="rect">
              <a:avLst/>
            </a:prstGeom>
            <a:solidFill>
              <a:schemeClr val="accent1">
                <a:hueOff val="114395"/>
                <a:lumOff val="-24975"/>
                <a:alpha val="4485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  <p:sp>
          <p:nvSpPr>
            <p:cNvPr id="404" name="Rectangle"/>
            <p:cNvSpPr/>
            <p:nvPr/>
          </p:nvSpPr>
          <p:spPr>
            <a:xfrm>
              <a:off x="3543300" y="208585"/>
              <a:ext cx="315516" cy="1268612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</p:grpSp>
      <p:pic>
        <p:nvPicPr>
          <p:cNvPr id="406" name="Image" descr="Image"/>
          <p:cNvPicPr>
            <a:picLocks noChangeAspect="1"/>
          </p:cNvPicPr>
          <p:nvPr/>
        </p:nvPicPr>
        <p:blipFill>
          <a:blip r:embed="rId2"/>
          <a:srcRect t="49208" r="40734" b="7975"/>
          <a:stretch>
            <a:fillRect/>
          </a:stretch>
        </p:blipFill>
        <p:spPr>
          <a:xfrm>
            <a:off x="11492097" y="8061887"/>
            <a:ext cx="5734951" cy="3196112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Rectangle"/>
          <p:cNvSpPr/>
          <p:nvPr/>
        </p:nvSpPr>
        <p:spPr>
          <a:xfrm>
            <a:off x="12033981" y="8057022"/>
            <a:ext cx="661678" cy="2995711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08" name="Rectangle"/>
          <p:cNvSpPr/>
          <p:nvPr/>
        </p:nvSpPr>
        <p:spPr>
          <a:xfrm>
            <a:off x="13507226" y="8057022"/>
            <a:ext cx="661678" cy="2995711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09" name="Rectangle"/>
          <p:cNvSpPr/>
          <p:nvPr/>
        </p:nvSpPr>
        <p:spPr>
          <a:xfrm>
            <a:off x="14963537" y="8083686"/>
            <a:ext cx="661678" cy="2942382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10" name="Rectangle"/>
          <p:cNvSpPr/>
          <p:nvPr/>
        </p:nvSpPr>
        <p:spPr>
          <a:xfrm>
            <a:off x="14777264" y="8335143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11" name="Rectangle"/>
          <p:cNvSpPr/>
          <p:nvPr/>
        </p:nvSpPr>
        <p:spPr>
          <a:xfrm>
            <a:off x="13304019" y="8335143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12" name="Rectangle"/>
          <p:cNvSpPr/>
          <p:nvPr/>
        </p:nvSpPr>
        <p:spPr>
          <a:xfrm>
            <a:off x="15659312" y="8083686"/>
            <a:ext cx="661679" cy="2942382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13" name="Rectangle"/>
          <p:cNvSpPr/>
          <p:nvPr/>
        </p:nvSpPr>
        <p:spPr>
          <a:xfrm>
            <a:off x="16216641" y="8335143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14" name="add 11"/>
          <p:cNvSpPr txBox="1"/>
          <p:nvPr/>
        </p:nvSpPr>
        <p:spPr>
          <a:xfrm>
            <a:off x="182503" y="5716119"/>
            <a:ext cx="1441637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add 11</a:t>
            </a:r>
          </a:p>
        </p:txBody>
      </p:sp>
      <p:sp>
        <p:nvSpPr>
          <p:cNvPr id="415" name="add9"/>
          <p:cNvSpPr txBox="1"/>
          <p:nvPr/>
        </p:nvSpPr>
        <p:spPr>
          <a:xfrm>
            <a:off x="151542" y="2066779"/>
            <a:ext cx="1100198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add9</a:t>
            </a:r>
          </a:p>
        </p:txBody>
      </p:sp>
      <p:sp>
        <p:nvSpPr>
          <p:cNvPr id="416" name="add 13"/>
          <p:cNvSpPr txBox="1"/>
          <p:nvPr/>
        </p:nvSpPr>
        <p:spPr>
          <a:xfrm>
            <a:off x="65492" y="9240261"/>
            <a:ext cx="1441637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add 13</a:t>
            </a:r>
          </a:p>
        </p:txBody>
      </p:sp>
      <p:pic>
        <p:nvPicPr>
          <p:cNvPr id="417" name="Image" descr="Image"/>
          <p:cNvPicPr>
            <a:picLocks noChangeAspect="1"/>
          </p:cNvPicPr>
          <p:nvPr/>
        </p:nvPicPr>
        <p:blipFill>
          <a:blip r:embed="rId2"/>
          <a:srcRect t="49208" r="40734" b="7975"/>
          <a:stretch>
            <a:fillRect/>
          </a:stretch>
        </p:blipFill>
        <p:spPr>
          <a:xfrm>
            <a:off x="11492097" y="4448368"/>
            <a:ext cx="5734951" cy="3196112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Rectangle"/>
          <p:cNvSpPr/>
          <p:nvPr/>
        </p:nvSpPr>
        <p:spPr>
          <a:xfrm>
            <a:off x="12033981" y="4443501"/>
            <a:ext cx="661678" cy="2995713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19" name="Rectangle"/>
          <p:cNvSpPr/>
          <p:nvPr/>
        </p:nvSpPr>
        <p:spPr>
          <a:xfrm>
            <a:off x="13507226" y="4443501"/>
            <a:ext cx="661678" cy="2995713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20" name="Rectangle"/>
          <p:cNvSpPr/>
          <p:nvPr/>
        </p:nvSpPr>
        <p:spPr>
          <a:xfrm>
            <a:off x="14963537" y="4470166"/>
            <a:ext cx="661678" cy="2942383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21" name="Rectangle"/>
          <p:cNvSpPr/>
          <p:nvPr/>
        </p:nvSpPr>
        <p:spPr>
          <a:xfrm>
            <a:off x="15488486" y="4721625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22" name="Rectangle"/>
          <p:cNvSpPr/>
          <p:nvPr/>
        </p:nvSpPr>
        <p:spPr>
          <a:xfrm>
            <a:off x="13304019" y="4721625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23" name="Rectangle"/>
          <p:cNvSpPr/>
          <p:nvPr/>
        </p:nvSpPr>
        <p:spPr>
          <a:xfrm>
            <a:off x="14243848" y="4459941"/>
            <a:ext cx="661678" cy="2942382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24" name="Rectangle"/>
          <p:cNvSpPr/>
          <p:nvPr/>
        </p:nvSpPr>
        <p:spPr>
          <a:xfrm>
            <a:off x="16216641" y="4721625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pic>
        <p:nvPicPr>
          <p:cNvPr id="425" name="Image" descr="Image"/>
          <p:cNvPicPr>
            <a:picLocks noChangeAspect="1"/>
          </p:cNvPicPr>
          <p:nvPr/>
        </p:nvPicPr>
        <p:blipFill>
          <a:blip r:embed="rId2"/>
          <a:srcRect t="49208" r="40734" b="7975"/>
          <a:stretch>
            <a:fillRect/>
          </a:stretch>
        </p:blipFill>
        <p:spPr>
          <a:xfrm>
            <a:off x="11492097" y="780832"/>
            <a:ext cx="5743681" cy="3200977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Rectangle"/>
          <p:cNvSpPr/>
          <p:nvPr/>
        </p:nvSpPr>
        <p:spPr>
          <a:xfrm>
            <a:off x="12033981" y="780832"/>
            <a:ext cx="661678" cy="2995711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27" name="Rectangle"/>
          <p:cNvSpPr/>
          <p:nvPr/>
        </p:nvSpPr>
        <p:spPr>
          <a:xfrm>
            <a:off x="13507226" y="780832"/>
            <a:ext cx="661678" cy="2995711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28" name="Rectangle"/>
          <p:cNvSpPr/>
          <p:nvPr/>
        </p:nvSpPr>
        <p:spPr>
          <a:xfrm>
            <a:off x="14963537" y="807496"/>
            <a:ext cx="661678" cy="2942382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29" name="Rectangle"/>
          <p:cNvSpPr/>
          <p:nvPr/>
        </p:nvSpPr>
        <p:spPr>
          <a:xfrm>
            <a:off x="14777264" y="1058953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30" name="Rectangle"/>
          <p:cNvSpPr/>
          <p:nvPr/>
        </p:nvSpPr>
        <p:spPr>
          <a:xfrm>
            <a:off x="15488486" y="1058953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31" name="Rectangle"/>
          <p:cNvSpPr/>
          <p:nvPr/>
        </p:nvSpPr>
        <p:spPr>
          <a:xfrm>
            <a:off x="12780558" y="807496"/>
            <a:ext cx="661679" cy="2942382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32" name="Rectangle"/>
          <p:cNvSpPr/>
          <p:nvPr/>
        </p:nvSpPr>
        <p:spPr>
          <a:xfrm>
            <a:off x="16216641" y="1058953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33" name="Rectangle"/>
          <p:cNvSpPr/>
          <p:nvPr/>
        </p:nvSpPr>
        <p:spPr>
          <a:xfrm>
            <a:off x="13304019" y="1058953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34" name="Rectangle"/>
          <p:cNvSpPr/>
          <p:nvPr/>
        </p:nvSpPr>
        <p:spPr>
          <a:xfrm>
            <a:off x="12643599" y="1058953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35" name="Rectangle"/>
          <p:cNvSpPr/>
          <p:nvPr/>
        </p:nvSpPr>
        <p:spPr>
          <a:xfrm>
            <a:off x="14777264" y="4721625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36" name="Rectangle"/>
          <p:cNvSpPr/>
          <p:nvPr/>
        </p:nvSpPr>
        <p:spPr>
          <a:xfrm>
            <a:off x="15488486" y="8335143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hord Labels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Chord Labels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Roman numerals…"/>
          <p:cNvSpPr txBox="1">
            <a:spLocks noGrp="1"/>
          </p:cNvSpPr>
          <p:nvPr>
            <p:ph type="body" idx="1"/>
          </p:nvPr>
        </p:nvSpPr>
        <p:spPr>
          <a:xfrm>
            <a:off x="338676" y="-12321"/>
            <a:ext cx="16662910" cy="11175218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rPr dirty="0"/>
              <a:t>Roman numerals</a:t>
            </a:r>
          </a:p>
          <a:p>
            <a:pPr lvl="1">
              <a:defRPr sz="2800"/>
            </a:pPr>
            <a:r>
              <a:rPr dirty="0"/>
              <a:t>Scale degree + quality (major, minor, diminished, etc.)</a:t>
            </a:r>
          </a:p>
          <a:p>
            <a:pPr lvl="1">
              <a:defRPr sz="2800"/>
            </a:pPr>
            <a:r>
              <a:rPr dirty="0"/>
              <a:t>Indicate if any notes are added (7, 9, etc.)</a:t>
            </a:r>
          </a:p>
          <a:p>
            <a:pPr lvl="1">
              <a:defRPr sz="28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Explicitly linked to key </a:t>
            </a:r>
          </a:p>
          <a:p>
            <a:pPr>
              <a:defRPr sz="3200"/>
            </a:pPr>
            <a:r>
              <a:rPr dirty="0"/>
              <a:t>Chord Symbols</a:t>
            </a:r>
          </a:p>
          <a:p>
            <a:pPr lvl="1">
              <a:defRPr sz="2800"/>
            </a:pPr>
            <a:r>
              <a:rPr dirty="0"/>
              <a:t>Root + quality (major, minor, diminished, etc.)</a:t>
            </a:r>
          </a:p>
          <a:p>
            <a:pPr lvl="1">
              <a:defRPr sz="2800"/>
            </a:pPr>
            <a:r>
              <a:rPr dirty="0"/>
              <a:t>Indicate if any notes are added (7, 9, etc.)</a:t>
            </a:r>
          </a:p>
          <a:p>
            <a:pPr lvl="1">
              <a:defRPr sz="28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Independent of key</a:t>
            </a:r>
          </a:p>
          <a:p>
            <a:pPr>
              <a:defRPr sz="3200"/>
            </a:pPr>
            <a:r>
              <a:rPr dirty="0" err="1"/>
              <a:t>Tabulature</a:t>
            </a:r>
            <a:endParaRPr dirty="0"/>
          </a:p>
          <a:p>
            <a:pPr lvl="1">
              <a:defRPr sz="2800"/>
            </a:pPr>
            <a:r>
              <a:rPr dirty="0"/>
              <a:t>Denotes fingering on guitar fretboard</a:t>
            </a:r>
          </a:p>
          <a:p>
            <a:pPr lvl="1">
              <a:defRPr sz="28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Independent of root and key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4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2549" y="8780051"/>
            <a:ext cx="1756476" cy="19987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7" name="Group"/>
          <p:cNvGrpSpPr/>
          <p:nvPr/>
        </p:nvGrpSpPr>
        <p:grpSpPr>
          <a:xfrm>
            <a:off x="13462411" y="4844061"/>
            <a:ext cx="2116754" cy="2275281"/>
            <a:chOff x="0" y="0"/>
            <a:chExt cx="1587516" cy="1706408"/>
          </a:xfrm>
        </p:grpSpPr>
        <p:sp>
          <p:nvSpPr>
            <p:cNvPr id="443" name="Cmaj"/>
            <p:cNvSpPr txBox="1"/>
            <p:nvPr/>
          </p:nvSpPr>
          <p:spPr>
            <a:xfrm>
              <a:off x="375186" y="1169792"/>
              <a:ext cx="837145" cy="471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7735" tIns="67735" rIns="67735" bIns="67735" numCol="1" anchor="ctr">
              <a:spAutoFit/>
            </a:bodyPr>
            <a:lstStyle>
              <a:lvl1pPr>
                <a:defRPr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200"/>
                <a:t>Cmaj</a:t>
              </a:r>
            </a:p>
          </p:txBody>
        </p:sp>
        <p:sp>
          <p:nvSpPr>
            <p:cNvPr id="444" name="C"/>
            <p:cNvSpPr txBox="1"/>
            <p:nvPr/>
          </p:nvSpPr>
          <p:spPr>
            <a:xfrm>
              <a:off x="374657" y="64705"/>
              <a:ext cx="838201" cy="471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7735" tIns="67735" rIns="67735" bIns="67735" numCol="1" anchor="ctr">
              <a:spAutoFit/>
            </a:bodyPr>
            <a:lstStyle>
              <a:lvl1pPr>
                <a:defRPr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200"/>
                <a:t>C</a:t>
              </a:r>
            </a:p>
          </p:txBody>
        </p:sp>
        <p:sp>
          <p:nvSpPr>
            <p:cNvPr id="445" name="or"/>
            <p:cNvSpPr txBox="1"/>
            <p:nvPr/>
          </p:nvSpPr>
          <p:spPr>
            <a:xfrm>
              <a:off x="608415" y="617249"/>
              <a:ext cx="370685" cy="471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7735" tIns="67735" rIns="67735" bIns="67735" numCol="1" anchor="ctr">
              <a:spAutoFit/>
            </a:bodyPr>
            <a:lstStyle>
              <a:lvl1pPr>
                <a:defRPr b="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3200"/>
                <a:t>or</a:t>
              </a:r>
            </a:p>
          </p:txBody>
        </p:sp>
        <p:sp>
          <p:nvSpPr>
            <p:cNvPr id="446" name="Rectangle"/>
            <p:cNvSpPr/>
            <p:nvPr/>
          </p:nvSpPr>
          <p:spPr>
            <a:xfrm>
              <a:off x="0" y="0"/>
              <a:ext cx="1587516" cy="1706408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</p:grpSp>
      <p:grpSp>
        <p:nvGrpSpPr>
          <p:cNvPr id="451" name="Group"/>
          <p:cNvGrpSpPr/>
          <p:nvPr/>
        </p:nvGrpSpPr>
        <p:grpSpPr>
          <a:xfrm>
            <a:off x="13462412" y="1018704"/>
            <a:ext cx="2116754" cy="1693386"/>
            <a:chOff x="0" y="0"/>
            <a:chExt cx="1587516" cy="1270000"/>
          </a:xfrm>
        </p:grpSpPr>
        <p:sp>
          <p:nvSpPr>
            <p:cNvPr id="448" name="I"/>
            <p:cNvSpPr txBox="1"/>
            <p:nvPr/>
          </p:nvSpPr>
          <p:spPr>
            <a:xfrm>
              <a:off x="374657" y="37094"/>
              <a:ext cx="838201" cy="471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7735" tIns="67735" rIns="67735" bIns="67735" numCol="1" anchor="ctr">
              <a:spAutoFit/>
            </a:bodyPr>
            <a:lstStyle>
              <a:lvl1pPr>
                <a:defRPr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200"/>
                <a:t>I</a:t>
              </a:r>
            </a:p>
          </p:txBody>
        </p:sp>
        <p:sp>
          <p:nvSpPr>
            <p:cNvPr id="449" name="in C major"/>
            <p:cNvSpPr txBox="1"/>
            <p:nvPr/>
          </p:nvSpPr>
          <p:spPr>
            <a:xfrm>
              <a:off x="68019" y="684795"/>
              <a:ext cx="1451476" cy="471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7735" tIns="67735" rIns="67735" bIns="67735" numCol="1" anchor="ctr">
              <a:spAutoFit/>
            </a:bodyPr>
            <a:lstStyle>
              <a:lvl1pPr>
                <a:defRPr b="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3200"/>
                <a:t>in C major</a:t>
              </a:r>
            </a:p>
          </p:txBody>
        </p:sp>
        <p:sp>
          <p:nvSpPr>
            <p:cNvPr id="450" name="Rectangle"/>
            <p:cNvSpPr/>
            <p:nvPr/>
          </p:nvSpPr>
          <p:spPr>
            <a:xfrm>
              <a:off x="0" y="0"/>
              <a:ext cx="1587516" cy="12700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933"/>
            </a:p>
          </p:txBody>
        </p:sp>
      </p:grpSp>
      <p:sp>
        <p:nvSpPr>
          <p:cNvPr id="452" name="What Information Different Labels Conta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What Information Different Labels Contain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55" name="Information Different Labels Conta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Information Different Labels Contain</a:t>
            </a:r>
          </a:p>
        </p:txBody>
      </p:sp>
      <p:pic>
        <p:nvPicPr>
          <p:cNvPr id="456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775" y="1457708"/>
            <a:ext cx="15673917" cy="5175746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Dmaj"/>
          <p:cNvSpPr txBox="1"/>
          <p:nvPr/>
        </p:nvSpPr>
        <p:spPr>
          <a:xfrm>
            <a:off x="1910845" y="7724813"/>
            <a:ext cx="1116228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Dmaj</a:t>
            </a:r>
          </a:p>
        </p:txBody>
      </p:sp>
      <p:sp>
        <p:nvSpPr>
          <p:cNvPr id="458" name="Dmaj"/>
          <p:cNvSpPr txBox="1"/>
          <p:nvPr/>
        </p:nvSpPr>
        <p:spPr>
          <a:xfrm>
            <a:off x="5647515" y="7724813"/>
            <a:ext cx="1116228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Dmaj</a:t>
            </a:r>
          </a:p>
        </p:txBody>
      </p:sp>
      <p:sp>
        <p:nvSpPr>
          <p:cNvPr id="459" name="A7"/>
          <p:cNvSpPr txBox="1"/>
          <p:nvPr/>
        </p:nvSpPr>
        <p:spPr>
          <a:xfrm>
            <a:off x="9384186" y="7724813"/>
            <a:ext cx="569604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 algn="l"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A</a:t>
            </a:r>
            <a:r>
              <a:rPr sz="3200" baseline="31999"/>
              <a:t>7</a:t>
            </a:r>
          </a:p>
        </p:txBody>
      </p:sp>
      <p:sp>
        <p:nvSpPr>
          <p:cNvPr id="460" name="Dmaj"/>
          <p:cNvSpPr txBox="1"/>
          <p:nvPr/>
        </p:nvSpPr>
        <p:spPr>
          <a:xfrm>
            <a:off x="13448441" y="7724813"/>
            <a:ext cx="1116228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Dmaj</a:t>
            </a:r>
          </a:p>
        </p:txBody>
      </p:sp>
      <p:pic>
        <p:nvPicPr>
          <p:cNvPr id="461" name="K573_themeA-firstHalf.wav" descr="K573_themeA-firstHalf.wav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099525" y="387389"/>
            <a:ext cx="762025" cy="762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K573_themeA-firstMeasure.wav" descr="K573_themeA-firstMeasure.wav"/>
          <p:cNvPicPr>
            <a:picLocks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622785" y="7348348"/>
            <a:ext cx="762025" cy="762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K573_themeA-secondMeasure.wav" descr="K573_themeA-secondMeasure.wav"/>
          <p:cNvPicPr>
            <a:picLocks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706313" y="7324977"/>
            <a:ext cx="762025" cy="762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K573_themeA-thirdMeasure.wav" descr="K573_themeA-thirdMeasure.wav"/>
          <p:cNvPicPr>
            <a:picLocks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751209" y="7331767"/>
            <a:ext cx="762025" cy="762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K573_themeA-fourthMeasure.wav" descr="K573_themeA-fourthMeasure.wav"/>
          <p:cNvPicPr>
            <a:picLocks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4827261" y="7251508"/>
            <a:ext cx="762025" cy="762025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Rectangle"/>
          <p:cNvSpPr/>
          <p:nvPr/>
        </p:nvSpPr>
        <p:spPr>
          <a:xfrm>
            <a:off x="5561975" y="3373870"/>
            <a:ext cx="3741071" cy="5435054"/>
          </a:xfrm>
          <a:prstGeom prst="rect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67" name="Rectangle"/>
          <p:cNvSpPr/>
          <p:nvPr/>
        </p:nvSpPr>
        <p:spPr>
          <a:xfrm>
            <a:off x="565872" y="3368226"/>
            <a:ext cx="4982699" cy="5435054"/>
          </a:xfrm>
          <a:prstGeom prst="rect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68" name="Rectangle"/>
          <p:cNvSpPr/>
          <p:nvPr/>
        </p:nvSpPr>
        <p:spPr>
          <a:xfrm>
            <a:off x="9316449" y="3368226"/>
            <a:ext cx="4012013" cy="5435054"/>
          </a:xfrm>
          <a:prstGeom prst="rect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69" name="Rectangle"/>
          <p:cNvSpPr/>
          <p:nvPr/>
        </p:nvSpPr>
        <p:spPr>
          <a:xfrm>
            <a:off x="13328461" y="3368226"/>
            <a:ext cx="2991395" cy="5435054"/>
          </a:xfrm>
          <a:prstGeom prst="rect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70" name="D:"/>
          <p:cNvSpPr txBox="1"/>
          <p:nvPr/>
        </p:nvSpPr>
        <p:spPr>
          <a:xfrm>
            <a:off x="635096" y="6865186"/>
            <a:ext cx="58124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D:</a:t>
            </a:r>
          </a:p>
        </p:txBody>
      </p:sp>
      <p:sp>
        <p:nvSpPr>
          <p:cNvPr id="471" name="I"/>
          <p:cNvSpPr txBox="1"/>
          <p:nvPr/>
        </p:nvSpPr>
        <p:spPr>
          <a:xfrm>
            <a:off x="2000961" y="6865186"/>
            <a:ext cx="29709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I</a:t>
            </a:r>
          </a:p>
        </p:txBody>
      </p:sp>
      <p:sp>
        <p:nvSpPr>
          <p:cNvPr id="472" name="I"/>
          <p:cNvSpPr txBox="1"/>
          <p:nvPr/>
        </p:nvSpPr>
        <p:spPr>
          <a:xfrm>
            <a:off x="5692572" y="6865186"/>
            <a:ext cx="29709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I</a:t>
            </a:r>
          </a:p>
        </p:txBody>
      </p:sp>
      <p:sp>
        <p:nvSpPr>
          <p:cNvPr id="473" name="V7"/>
          <p:cNvSpPr txBox="1"/>
          <p:nvPr/>
        </p:nvSpPr>
        <p:spPr>
          <a:xfrm>
            <a:off x="9384186" y="6865186"/>
            <a:ext cx="569604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 algn="l"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V</a:t>
            </a:r>
            <a:r>
              <a:rPr sz="3200" baseline="31999"/>
              <a:t>7</a:t>
            </a:r>
          </a:p>
        </p:txBody>
      </p:sp>
      <p:sp>
        <p:nvSpPr>
          <p:cNvPr id="474" name="I"/>
          <p:cNvSpPr txBox="1"/>
          <p:nvPr/>
        </p:nvSpPr>
        <p:spPr>
          <a:xfrm>
            <a:off x="13515979" y="6865186"/>
            <a:ext cx="29709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I</a:t>
            </a:r>
          </a:p>
        </p:txBody>
      </p:sp>
      <p:sp>
        <p:nvSpPr>
          <p:cNvPr id="475" name="Chords can be expressed vertically, horizontally,  or a combination of the both"/>
          <p:cNvSpPr txBox="1"/>
          <p:nvPr/>
        </p:nvSpPr>
        <p:spPr>
          <a:xfrm>
            <a:off x="3805551" y="9685856"/>
            <a:ext cx="9729162" cy="1121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>
                <a:solidFill>
                  <a:schemeClr val="accent1">
                    <a:lumOff val="-13575"/>
                  </a:schemeClr>
                </a:solidFill>
              </a:defRPr>
            </a:pPr>
            <a:r>
              <a:rPr sz="3200"/>
              <a:t>Chords can be expressed vertically, horizontally, </a:t>
            </a:r>
            <a:br>
              <a:rPr sz="3200"/>
            </a:br>
            <a:r>
              <a:rPr sz="3200"/>
              <a:t>or a combination of the both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5083" fill="hold"/>
                                        <p:tgtEl>
                                          <p:spTgt spid="4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4812" fill="hold"/>
                                        <p:tgtEl>
                                          <p:spTgt spid="4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4812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358375" fill="hold"/>
                                        <p:tgtEl>
                                          <p:spTgt spid="4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8375"/>
                            </p:stCondLst>
                            <p:childTnLst>
                              <p:par>
                                <p:cTn id="19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58375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346750" fill="hold"/>
                                        <p:tgtEl>
                                          <p:spTgt spid="4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46750"/>
                            </p:stCondLst>
                            <p:childTnLst>
                              <p:par>
                                <p:cTn id="29" presetID="1" presetClass="exit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46750"/>
                            </p:stCondLst>
                            <p:childTnLst>
                              <p:par>
                                <p:cTn id="32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207437" fill="hold"/>
                                        <p:tgtEl>
                                          <p:spTgt spid="4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7437"/>
                            </p:stCondLst>
                            <p:childTnLst>
                              <p:par>
                                <p:cTn id="39" presetID="1" presetClass="exit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07437"/>
                            </p:stCondLst>
                            <p:childTnLst>
                              <p:par>
                                <p:cTn id="42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51" fill="hold" display="0">
                  <p:stCondLst>
                    <p:cond delay="indefinite"/>
                  </p:stCondLst>
                </p:cTn>
                <p:tgtEl>
                  <p:spTgt spid="462"/>
                </p:tgtEl>
              </p:cMediaNode>
            </p:audio>
            <p:audio>
              <p:cMediaNode vol="100000" showWhenStopped="0">
                <p:cTn id="52" fill="hold" display="0">
                  <p:stCondLst>
                    <p:cond delay="indefinite"/>
                  </p:stCondLst>
                </p:cTn>
                <p:tgtEl>
                  <p:spTgt spid="465"/>
                </p:tgtEl>
              </p:cMediaNode>
            </p:audio>
            <p:audio>
              <p:cMediaNode vol="100000" showWhenStopped="0">
                <p:cTn id="53" fill="hold" display="0">
                  <p:stCondLst>
                    <p:cond delay="indefinite"/>
                  </p:stCondLst>
                </p:cTn>
                <p:tgtEl>
                  <p:spTgt spid="461"/>
                </p:tgtEl>
              </p:cMediaNode>
            </p:audio>
            <p:audio>
              <p:cMediaNode vol="100000" showWhenStopped="0">
                <p:cTn id="54" fill="hold" display="0">
                  <p:stCondLst>
                    <p:cond delay="indefinite"/>
                  </p:stCondLst>
                </p:cTn>
                <p:tgtEl>
                  <p:spTgt spid="463"/>
                </p:tgtEl>
              </p:cMediaNode>
            </p:audio>
            <p:audio>
              <p:cMediaNode vol="100000" showWhenStopped="0">
                <p:cTn id="55" fill="hold" display="0">
                  <p:stCondLst>
                    <p:cond delay="indefinite"/>
                  </p:stCondLst>
                </p:cTn>
                <p:tgtEl>
                  <p:spTgt spid="464"/>
                </p:tgtEl>
              </p:cMediaNode>
            </p:audio>
          </p:childTnLst>
        </p:cTn>
      </p:par>
    </p:tnLst>
    <p:bldLst>
      <p:bldP spid="466" grpId="6" animBg="1" advAuto="0"/>
      <p:bldP spid="466" grpId="8" animBg="1" advAuto="0"/>
      <p:bldP spid="467" grpId="3" animBg="1" advAuto="0"/>
      <p:bldP spid="467" grpId="5" animBg="1" advAuto="0"/>
      <p:bldP spid="468" grpId="9" animBg="1" advAuto="0"/>
      <p:bldP spid="468" grpId="11" animBg="1" advAuto="0"/>
      <p:bldP spid="469" grpId="12" animBg="1" advAuto="0"/>
      <p:bldP spid="469" grpId="13" animBg="1" advAuto="0"/>
      <p:bldP spid="475" grpId="14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hord Basics…"/>
          <p:cNvSpPr txBox="1">
            <a:spLocks noGrp="1"/>
          </p:cNvSpPr>
          <p:nvPr>
            <p:ph type="body" idx="1"/>
          </p:nvPr>
        </p:nvSpPr>
        <p:spPr>
          <a:xfrm>
            <a:off x="338677" y="-12321"/>
            <a:ext cx="16662908" cy="11175218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Chord Basics</a:t>
            </a:r>
          </a:p>
          <a:p>
            <a:pPr>
              <a:defRPr sz="3200"/>
            </a:pPr>
            <a:r>
              <a:t>Chord Labels</a:t>
            </a:r>
          </a:p>
          <a:p>
            <a:pPr>
              <a:defRPr sz="3200"/>
            </a:pPr>
            <a:r>
              <a:t>Evaluation for Automatic Chord Recognition</a:t>
            </a:r>
          </a:p>
          <a:p>
            <a:pPr>
              <a:defRPr sz="3200"/>
            </a:pPr>
            <a:r>
              <a:t>Higher-Level Organization of Harmonic Material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23762" y="10948575"/>
            <a:ext cx="234038" cy="430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34" name="Main Top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Main Topics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78" name="Information Different Labels Conta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Information Different Labels Contain</a:t>
            </a:r>
          </a:p>
        </p:txBody>
      </p:sp>
      <p:pic>
        <p:nvPicPr>
          <p:cNvPr id="4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75" y="1457708"/>
            <a:ext cx="15673917" cy="5175746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Oval"/>
          <p:cNvSpPr/>
          <p:nvPr/>
        </p:nvSpPr>
        <p:spPr>
          <a:xfrm>
            <a:off x="9265715" y="3749238"/>
            <a:ext cx="547374" cy="592686"/>
          </a:xfrm>
          <a:prstGeom prst="ellipse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81" name="Oval"/>
          <p:cNvSpPr/>
          <p:nvPr/>
        </p:nvSpPr>
        <p:spPr>
          <a:xfrm>
            <a:off x="10451084" y="3749238"/>
            <a:ext cx="547374" cy="592686"/>
          </a:xfrm>
          <a:prstGeom prst="ellipse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82" name="Oval"/>
          <p:cNvSpPr/>
          <p:nvPr/>
        </p:nvSpPr>
        <p:spPr>
          <a:xfrm>
            <a:off x="12686353" y="3837701"/>
            <a:ext cx="276698" cy="415761"/>
          </a:xfrm>
          <a:prstGeom prst="ellipse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483" name="Non-chord tones"/>
          <p:cNvSpPr txBox="1"/>
          <p:nvPr/>
        </p:nvSpPr>
        <p:spPr>
          <a:xfrm>
            <a:off x="9610092" y="2936534"/>
            <a:ext cx="3448597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rPr sz="3200"/>
              <a:t>Non-chord tones</a:t>
            </a:r>
          </a:p>
        </p:txBody>
      </p:sp>
      <p:sp>
        <p:nvSpPr>
          <p:cNvPr id="484" name="D:"/>
          <p:cNvSpPr txBox="1"/>
          <p:nvPr/>
        </p:nvSpPr>
        <p:spPr>
          <a:xfrm>
            <a:off x="635096" y="6865186"/>
            <a:ext cx="58124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D:</a:t>
            </a:r>
          </a:p>
        </p:txBody>
      </p:sp>
      <p:sp>
        <p:nvSpPr>
          <p:cNvPr id="485" name="I"/>
          <p:cNvSpPr txBox="1"/>
          <p:nvPr/>
        </p:nvSpPr>
        <p:spPr>
          <a:xfrm>
            <a:off x="2000961" y="6865186"/>
            <a:ext cx="29709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I</a:t>
            </a:r>
          </a:p>
        </p:txBody>
      </p:sp>
      <p:sp>
        <p:nvSpPr>
          <p:cNvPr id="486" name="I"/>
          <p:cNvSpPr txBox="1"/>
          <p:nvPr/>
        </p:nvSpPr>
        <p:spPr>
          <a:xfrm>
            <a:off x="5692572" y="6865186"/>
            <a:ext cx="29709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I</a:t>
            </a:r>
          </a:p>
        </p:txBody>
      </p:sp>
      <p:sp>
        <p:nvSpPr>
          <p:cNvPr id="487" name="V7"/>
          <p:cNvSpPr txBox="1"/>
          <p:nvPr/>
        </p:nvSpPr>
        <p:spPr>
          <a:xfrm>
            <a:off x="9384186" y="6865186"/>
            <a:ext cx="569604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 algn="l"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V</a:t>
            </a:r>
            <a:r>
              <a:rPr sz="3200" baseline="31999"/>
              <a:t>7</a:t>
            </a:r>
          </a:p>
        </p:txBody>
      </p:sp>
      <p:sp>
        <p:nvSpPr>
          <p:cNvPr id="488" name="I"/>
          <p:cNvSpPr txBox="1"/>
          <p:nvPr/>
        </p:nvSpPr>
        <p:spPr>
          <a:xfrm>
            <a:off x="13515979" y="6865186"/>
            <a:ext cx="29709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I</a:t>
            </a:r>
          </a:p>
        </p:txBody>
      </p:sp>
      <p:sp>
        <p:nvSpPr>
          <p:cNvPr id="489" name="Dmaj"/>
          <p:cNvSpPr txBox="1"/>
          <p:nvPr/>
        </p:nvSpPr>
        <p:spPr>
          <a:xfrm>
            <a:off x="1910845" y="7724813"/>
            <a:ext cx="1116228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Dmaj</a:t>
            </a:r>
          </a:p>
        </p:txBody>
      </p:sp>
      <p:sp>
        <p:nvSpPr>
          <p:cNvPr id="490" name="Dmaj"/>
          <p:cNvSpPr txBox="1"/>
          <p:nvPr/>
        </p:nvSpPr>
        <p:spPr>
          <a:xfrm>
            <a:off x="5647515" y="7724813"/>
            <a:ext cx="1116228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Dmaj</a:t>
            </a:r>
          </a:p>
        </p:txBody>
      </p:sp>
      <p:sp>
        <p:nvSpPr>
          <p:cNvPr id="491" name="A7"/>
          <p:cNvSpPr txBox="1"/>
          <p:nvPr/>
        </p:nvSpPr>
        <p:spPr>
          <a:xfrm>
            <a:off x="9384186" y="7724813"/>
            <a:ext cx="569604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 algn="l"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A</a:t>
            </a:r>
            <a:r>
              <a:rPr sz="3200" baseline="31999"/>
              <a:t>7</a:t>
            </a:r>
          </a:p>
        </p:txBody>
      </p:sp>
      <p:sp>
        <p:nvSpPr>
          <p:cNvPr id="492" name="Dmaj"/>
          <p:cNvSpPr txBox="1"/>
          <p:nvPr/>
        </p:nvSpPr>
        <p:spPr>
          <a:xfrm>
            <a:off x="13448441" y="7724813"/>
            <a:ext cx="1116228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Dmaj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itle"/>
          <p:cNvSpPr txBox="1">
            <a:spLocks noGrp="1"/>
          </p:cNvSpPr>
          <p:nvPr>
            <p:ph type="title" idx="4294967295"/>
          </p:nvPr>
        </p:nvSpPr>
        <p:spPr>
          <a:xfrm>
            <a:off x="338677" y="-1287121"/>
            <a:ext cx="16662908" cy="121923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l"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95" name="Information Different Labels Contain"/>
          <p:cNvSpPr txBox="1"/>
          <p:nvPr/>
        </p:nvSpPr>
        <p:spPr>
          <a:xfrm>
            <a:off x="338677" y="-1287121"/>
            <a:ext cx="16662908" cy="121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l">
              <a:defRPr sz="4800"/>
            </a:lvl1pPr>
          </a:lstStyle>
          <a:p>
            <a:r>
              <a:rPr sz="6400"/>
              <a:t>Information Different Labels Contain</a:t>
            </a:r>
          </a:p>
        </p:txBody>
      </p:sp>
      <p:pic>
        <p:nvPicPr>
          <p:cNvPr id="4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92" y="1418112"/>
            <a:ext cx="8373157" cy="5446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449" y="924653"/>
            <a:ext cx="8373156" cy="6433743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D:"/>
          <p:cNvSpPr txBox="1"/>
          <p:nvPr/>
        </p:nvSpPr>
        <p:spPr>
          <a:xfrm>
            <a:off x="273841" y="7249020"/>
            <a:ext cx="58124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D:</a:t>
            </a:r>
          </a:p>
        </p:txBody>
      </p:sp>
      <p:sp>
        <p:nvSpPr>
          <p:cNvPr id="499" name="I"/>
          <p:cNvSpPr txBox="1"/>
          <p:nvPr/>
        </p:nvSpPr>
        <p:spPr>
          <a:xfrm>
            <a:off x="1639705" y="7249020"/>
            <a:ext cx="29709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I</a:t>
            </a:r>
          </a:p>
        </p:txBody>
      </p:sp>
      <p:sp>
        <p:nvSpPr>
          <p:cNvPr id="500" name="I"/>
          <p:cNvSpPr txBox="1"/>
          <p:nvPr/>
        </p:nvSpPr>
        <p:spPr>
          <a:xfrm>
            <a:off x="3299255" y="7294177"/>
            <a:ext cx="29709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I</a:t>
            </a:r>
          </a:p>
        </p:txBody>
      </p:sp>
      <p:sp>
        <p:nvSpPr>
          <p:cNvPr id="501" name="V7"/>
          <p:cNvSpPr txBox="1"/>
          <p:nvPr/>
        </p:nvSpPr>
        <p:spPr>
          <a:xfrm>
            <a:off x="5139435" y="7407069"/>
            <a:ext cx="569604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 algn="l"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V</a:t>
            </a:r>
            <a:r>
              <a:rPr sz="3200" baseline="31999"/>
              <a:t>7</a:t>
            </a:r>
          </a:p>
        </p:txBody>
      </p:sp>
      <p:sp>
        <p:nvSpPr>
          <p:cNvPr id="502" name="I"/>
          <p:cNvSpPr txBox="1"/>
          <p:nvPr/>
        </p:nvSpPr>
        <p:spPr>
          <a:xfrm>
            <a:off x="6787595" y="7407069"/>
            <a:ext cx="29709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I</a:t>
            </a:r>
          </a:p>
        </p:txBody>
      </p:sp>
      <p:sp>
        <p:nvSpPr>
          <p:cNvPr id="503" name="Dmaj"/>
          <p:cNvSpPr txBox="1"/>
          <p:nvPr/>
        </p:nvSpPr>
        <p:spPr>
          <a:xfrm>
            <a:off x="1549590" y="8108646"/>
            <a:ext cx="1116228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Dmaj</a:t>
            </a:r>
          </a:p>
        </p:txBody>
      </p:sp>
      <p:sp>
        <p:nvSpPr>
          <p:cNvPr id="504" name="Dmaj"/>
          <p:cNvSpPr txBox="1"/>
          <p:nvPr/>
        </p:nvSpPr>
        <p:spPr>
          <a:xfrm>
            <a:off x="3254198" y="8153804"/>
            <a:ext cx="1116228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Dmaj</a:t>
            </a:r>
          </a:p>
        </p:txBody>
      </p:sp>
      <p:sp>
        <p:nvSpPr>
          <p:cNvPr id="505" name="A7"/>
          <p:cNvSpPr txBox="1"/>
          <p:nvPr/>
        </p:nvSpPr>
        <p:spPr>
          <a:xfrm>
            <a:off x="5139435" y="8266696"/>
            <a:ext cx="569604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 algn="l"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A</a:t>
            </a:r>
            <a:r>
              <a:rPr sz="3200" baseline="31999"/>
              <a:t>7</a:t>
            </a:r>
          </a:p>
        </p:txBody>
      </p:sp>
      <p:sp>
        <p:nvSpPr>
          <p:cNvPr id="506" name="Dmaj"/>
          <p:cNvSpPr txBox="1"/>
          <p:nvPr/>
        </p:nvSpPr>
        <p:spPr>
          <a:xfrm>
            <a:off x="6720059" y="8266696"/>
            <a:ext cx="1116228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Dmaj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509" name="Information Different Labels Conta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Information Different Labels Contain</a:t>
            </a:r>
          </a:p>
        </p:txBody>
      </p:sp>
      <p:sp>
        <p:nvSpPr>
          <p:cNvPr id="510" name="Billboard example w/lead sheet"/>
          <p:cNvSpPr txBox="1"/>
          <p:nvPr/>
        </p:nvSpPr>
        <p:spPr>
          <a:xfrm>
            <a:off x="5531984" y="4562183"/>
            <a:ext cx="6276294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Billboard example w/lead sheet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513" name="Information Different Labels Conta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Information Different Labels Contain</a:t>
            </a:r>
          </a:p>
        </p:txBody>
      </p:sp>
      <p:sp>
        <p:nvSpPr>
          <p:cNvPr id="514" name="Billboard example w/chroma"/>
          <p:cNvSpPr txBox="1"/>
          <p:nvPr/>
        </p:nvSpPr>
        <p:spPr>
          <a:xfrm>
            <a:off x="5793274" y="4562183"/>
            <a:ext cx="5753715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Billboard example w/chroma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Datasets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Datasets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519" name="Datasets"/>
          <p:cNvSpPr txBox="1">
            <a:spLocks noGrp="1"/>
          </p:cNvSpPr>
          <p:nvPr>
            <p:ph type="title"/>
          </p:nvPr>
        </p:nvSpPr>
        <p:spPr>
          <a:xfrm>
            <a:off x="355611" y="-1287121"/>
            <a:ext cx="16662908" cy="121923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Datasets</a:t>
            </a:r>
          </a:p>
        </p:txBody>
      </p:sp>
      <p:graphicFrame>
        <p:nvGraphicFramePr>
          <p:cNvPr id="520" name="Table"/>
          <p:cNvGraphicFramePr/>
          <p:nvPr/>
        </p:nvGraphicFramePr>
        <p:xfrm>
          <a:off x="999096" y="1029994"/>
          <a:ext cx="13970428" cy="9635362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686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252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200">
                          <a:sym typeface="Helvetica Neue"/>
                        </a:defRPr>
                      </a:pPr>
                      <a:endParaRPr sz="2900"/>
                    </a:p>
                  </a:txBody>
                  <a:tcPr marL="67735" marR="67735" marT="67735" marB="67735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900" b="1">
                          <a:sym typeface="Helvetica Neue"/>
                        </a:rPr>
                        <a:t>Name</a:t>
                      </a:r>
                    </a:p>
                  </a:txBody>
                  <a:tcPr marL="67735" marR="67735" marT="67735" marB="6773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900" b="1">
                          <a:sym typeface="Helvetica Neue"/>
                        </a:rPr>
                        <a:t>Label Type</a:t>
                      </a:r>
                    </a:p>
                  </a:txBody>
                  <a:tcPr marL="67735" marR="67735" marT="67735" marB="67735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315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(i)</a:t>
                      </a:r>
                    </a:p>
                  </a:txBody>
                  <a:tcPr marL="67735" marR="67735" marT="67735" marB="67735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Kostka-Payne</a:t>
                      </a:r>
                    </a:p>
                  </a:txBody>
                  <a:tcPr marL="67735" marR="67735" marT="67735" marB="6773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Chord tones</a:t>
                      </a:r>
                    </a:p>
                  </a:txBody>
                  <a:tcPr marL="67735" marR="67735" marT="67735" marB="67735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589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(ii)</a:t>
                      </a:r>
                    </a:p>
                  </a:txBody>
                  <a:tcPr marL="67735" marR="67735" marT="67735" marB="67735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iRealB</a:t>
                      </a:r>
                    </a:p>
                  </a:txBody>
                  <a:tcPr marL="67735" marR="67735" marT="67735" marB="6773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Chord symbols</a:t>
                      </a:r>
                    </a:p>
                  </a:txBody>
                  <a:tcPr marL="67735" marR="67735" marT="67735" marB="67735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589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(iii)</a:t>
                      </a:r>
                    </a:p>
                  </a:txBody>
                  <a:tcPr marL="67735" marR="67735" marT="67735" marB="67735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Beatles</a:t>
                      </a:r>
                    </a:p>
                  </a:txBody>
                  <a:tcPr marL="67735" marR="67735" marT="67735" marB="6773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Chord symbols</a:t>
                      </a:r>
                    </a:p>
                  </a:txBody>
                  <a:tcPr marL="67735" marR="67735" marT="67735" marB="67735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589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(iv)</a:t>
                      </a:r>
                    </a:p>
                  </a:txBody>
                  <a:tcPr marL="67735" marR="67735" marT="67735" marB="67735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Real World Computing (RWC)</a:t>
                      </a:r>
                    </a:p>
                  </a:txBody>
                  <a:tcPr marL="67735" marR="67735" marT="67735" marB="6773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Roman numerals</a:t>
                      </a:r>
                    </a:p>
                  </a:txBody>
                  <a:tcPr marL="67735" marR="67735" marT="67735" marB="67735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589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(v)</a:t>
                      </a:r>
                    </a:p>
                  </a:txBody>
                  <a:tcPr marL="67735" marR="67735" marT="67735" marB="67735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Billboard</a:t>
                      </a:r>
                    </a:p>
                  </a:txBody>
                  <a:tcPr marL="67735" marR="67735" marT="67735" marB="67735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Chord symbols</a:t>
                      </a:r>
                    </a:p>
                  </a:txBody>
                  <a:tcPr marL="67735" marR="67735" marT="67735" marB="67735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21" name="Image" descr="Image"/>
          <p:cNvPicPr>
            <a:picLocks noChangeAspect="1"/>
          </p:cNvPicPr>
          <p:nvPr/>
        </p:nvPicPr>
        <p:blipFill>
          <a:blip r:embed="rId2"/>
          <a:srcRect b="60792"/>
          <a:stretch>
            <a:fillRect/>
          </a:stretch>
        </p:blipFill>
        <p:spPr>
          <a:xfrm>
            <a:off x="8932814" y="-1066981"/>
            <a:ext cx="2665239" cy="2952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303" y="4371782"/>
            <a:ext cx="6937817" cy="2951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jazzCorpus.pdf" descr="jazzCorpus.pdf"/>
          <p:cNvPicPr>
            <a:picLocks noChangeAspect="1"/>
          </p:cNvPicPr>
          <p:nvPr/>
        </p:nvPicPr>
        <p:blipFill>
          <a:blip r:embed="rId4"/>
          <a:srcRect l="7956" t="8317" r="68775" b="65962"/>
          <a:stretch>
            <a:fillRect/>
          </a:stretch>
        </p:blipFill>
        <p:spPr>
          <a:xfrm>
            <a:off x="12008204" y="-1119371"/>
            <a:ext cx="2136685" cy="3056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beatles.jpeg" descr="beatles.jpeg"/>
          <p:cNvPicPr>
            <a:picLocks noChangeAspect="1"/>
          </p:cNvPicPr>
          <p:nvPr/>
        </p:nvPicPr>
        <p:blipFill>
          <a:blip r:embed="rId5"/>
          <a:srcRect b="38200"/>
          <a:stretch>
            <a:fillRect/>
          </a:stretch>
        </p:blipFill>
        <p:spPr>
          <a:xfrm>
            <a:off x="13366925" y="1309049"/>
            <a:ext cx="4092368" cy="298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billboard.jpeg" descr="billboard.jpeg"/>
          <p:cNvPicPr>
            <a:picLocks noChangeAspect="1"/>
          </p:cNvPicPr>
          <p:nvPr/>
        </p:nvPicPr>
        <p:blipFill>
          <a:blip r:embed="rId6"/>
          <a:srcRect t="514" r="12156" b="27952"/>
          <a:stretch>
            <a:fillRect/>
          </a:stretch>
        </p:blipFill>
        <p:spPr>
          <a:xfrm>
            <a:off x="9270652" y="8009210"/>
            <a:ext cx="7295875" cy="2951942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(i)"/>
          <p:cNvSpPr txBox="1"/>
          <p:nvPr/>
        </p:nvSpPr>
        <p:spPr>
          <a:xfrm>
            <a:off x="8259067" y="-1174777"/>
            <a:ext cx="415715" cy="58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2200" b="0"/>
            </a:lvl1pPr>
          </a:lstStyle>
          <a:p>
            <a:pPr defTabSz="1219261"/>
            <a:r>
              <a:rPr sz="2933"/>
              <a:t>(i)</a:t>
            </a:r>
          </a:p>
        </p:txBody>
      </p:sp>
      <p:sp>
        <p:nvSpPr>
          <p:cNvPr id="527" name="(ii)"/>
          <p:cNvSpPr txBox="1"/>
          <p:nvPr/>
        </p:nvSpPr>
        <p:spPr>
          <a:xfrm>
            <a:off x="11457399" y="-1174777"/>
            <a:ext cx="499072" cy="58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2200" b="0"/>
            </a:lvl1pPr>
          </a:lstStyle>
          <a:p>
            <a:pPr defTabSz="1219261"/>
            <a:r>
              <a:rPr sz="2933"/>
              <a:t>(ii)</a:t>
            </a:r>
          </a:p>
        </p:txBody>
      </p:sp>
      <p:sp>
        <p:nvSpPr>
          <p:cNvPr id="528" name="(iii)"/>
          <p:cNvSpPr txBox="1"/>
          <p:nvPr/>
        </p:nvSpPr>
        <p:spPr>
          <a:xfrm>
            <a:off x="13434231" y="647830"/>
            <a:ext cx="582428" cy="58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2200" b="0"/>
            </a:lvl1pPr>
          </a:lstStyle>
          <a:p>
            <a:pPr defTabSz="1219261"/>
            <a:r>
              <a:rPr sz="2933"/>
              <a:t>(iii)</a:t>
            </a:r>
          </a:p>
        </p:txBody>
      </p:sp>
      <p:sp>
        <p:nvSpPr>
          <p:cNvPr id="529" name="(iv)"/>
          <p:cNvSpPr txBox="1"/>
          <p:nvPr/>
        </p:nvSpPr>
        <p:spPr>
          <a:xfrm>
            <a:off x="8628151" y="4316830"/>
            <a:ext cx="603267" cy="58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2200" b="0"/>
            </a:lvl1pPr>
          </a:lstStyle>
          <a:p>
            <a:pPr defTabSz="1219261"/>
            <a:r>
              <a:rPr sz="2933"/>
              <a:t>(iv)</a:t>
            </a:r>
          </a:p>
        </p:txBody>
      </p:sp>
      <p:sp>
        <p:nvSpPr>
          <p:cNvPr id="530" name="(v)"/>
          <p:cNvSpPr txBox="1"/>
          <p:nvPr/>
        </p:nvSpPr>
        <p:spPr>
          <a:xfrm>
            <a:off x="8566112" y="7850360"/>
            <a:ext cx="727342" cy="58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 sz="2200" b="0"/>
            </a:lvl1pPr>
          </a:lstStyle>
          <a:p>
            <a:pPr defTabSz="1219261"/>
            <a:r>
              <a:rPr sz="2933"/>
              <a:t>(v)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533" name="Datas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Datasets</a:t>
            </a:r>
          </a:p>
        </p:txBody>
      </p:sp>
      <p:graphicFrame>
        <p:nvGraphicFramePr>
          <p:cNvPr id="534" name="Table"/>
          <p:cNvGraphicFramePr/>
          <p:nvPr/>
        </p:nvGraphicFramePr>
        <p:xfrm>
          <a:off x="999097" y="1029994"/>
          <a:ext cx="13970426" cy="9635362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686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2945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200">
                          <a:sym typeface="Helvetica Neue"/>
                        </a:defRPr>
                      </a:pPr>
                      <a:endParaRPr sz="2900"/>
                    </a:p>
                  </a:txBody>
                  <a:tcPr marL="67735" marR="67735" marT="67735" marB="67735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900" b="1">
                          <a:sym typeface="Helvetica Neue"/>
                        </a:rPr>
                        <a:t>Name</a:t>
                      </a:r>
                    </a:p>
                  </a:txBody>
                  <a:tcPr marL="67735" marR="67735" marT="67735" marB="6773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900" b="1">
                          <a:sym typeface="Helvetica Neue"/>
                        </a:rPr>
                        <a:t>Label Type</a:t>
                      </a:r>
                    </a:p>
                  </a:txBody>
                  <a:tcPr marL="67735" marR="67735" marT="67735" marB="67735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473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(i)</a:t>
                      </a:r>
                    </a:p>
                  </a:txBody>
                  <a:tcPr marL="67735" marR="67735" marT="67735" marB="67735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Theme and Variations with Romand Numeral Encoding (TAVERN)</a:t>
                      </a:r>
                    </a:p>
                  </a:txBody>
                  <a:tcPr marL="67735" marR="67735" marT="67735" marB="6773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Roman numerals</a:t>
                      </a:r>
                    </a:p>
                  </a:txBody>
                  <a:tcPr marL="67735" marR="67735" marT="67735" marB="67735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884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(ii)</a:t>
                      </a:r>
                    </a:p>
                  </a:txBody>
                  <a:tcPr marL="67735" marR="67735" marT="67735" marB="67735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(ABC)</a:t>
                      </a:r>
                    </a:p>
                  </a:txBody>
                  <a:tcPr marL="67735" marR="67735" marT="67735" marB="6773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Chord symbols</a:t>
                      </a:r>
                    </a:p>
                  </a:txBody>
                  <a:tcPr marL="67735" marR="67735" marT="67735" marB="67735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884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(iii)</a:t>
                      </a:r>
                    </a:p>
                  </a:txBody>
                  <a:tcPr marL="67735" marR="67735" marT="67735" marB="67735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(BPH-FS)</a:t>
                      </a:r>
                    </a:p>
                  </a:txBody>
                  <a:tcPr marL="67735" marR="67735" marT="67735" marB="67735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900">
                          <a:sym typeface="Helvetica Neue"/>
                        </a:rPr>
                        <a:t>Chord symbols</a:t>
                      </a:r>
                    </a:p>
                  </a:txBody>
                  <a:tcPr marL="67735" marR="67735" marT="67735" marB="67735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35" name="tavern.jpeg" descr="tavern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976" y="-905579"/>
            <a:ext cx="4963862" cy="744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op127_no12_mov1.pdf" descr="op127_no12_mov1.pdf"/>
          <p:cNvPicPr>
            <a:picLocks noChangeAspect="1"/>
          </p:cNvPicPr>
          <p:nvPr/>
        </p:nvPicPr>
        <p:blipFill>
          <a:blip r:embed="rId3"/>
          <a:srcRect l="5652" t="11080" r="9271" b="46615"/>
          <a:stretch>
            <a:fillRect/>
          </a:stretch>
        </p:blipFill>
        <p:spPr>
          <a:xfrm>
            <a:off x="8515242" y="7361763"/>
            <a:ext cx="8558393" cy="3288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1715" y="2936363"/>
            <a:ext cx="4155148" cy="1694504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(i)"/>
          <p:cNvSpPr txBox="1"/>
          <p:nvPr/>
        </p:nvSpPr>
        <p:spPr>
          <a:xfrm>
            <a:off x="8823529" y="-971570"/>
            <a:ext cx="415715" cy="58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2200" b="0"/>
            </a:lvl1pPr>
          </a:lstStyle>
          <a:p>
            <a:pPr defTabSz="1219261"/>
            <a:r>
              <a:rPr sz="2933"/>
              <a:t>(i)</a:t>
            </a:r>
          </a:p>
        </p:txBody>
      </p:sp>
      <p:sp>
        <p:nvSpPr>
          <p:cNvPr id="539" name="(ii)"/>
          <p:cNvSpPr txBox="1"/>
          <p:nvPr/>
        </p:nvSpPr>
        <p:spPr>
          <a:xfrm>
            <a:off x="12191200" y="2799034"/>
            <a:ext cx="499072" cy="58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2200" b="0"/>
            </a:lvl1pPr>
          </a:lstStyle>
          <a:p>
            <a:pPr defTabSz="1219261"/>
            <a:r>
              <a:rPr sz="2933"/>
              <a:t>(ii)</a:t>
            </a:r>
          </a:p>
        </p:txBody>
      </p:sp>
      <p:sp>
        <p:nvSpPr>
          <p:cNvPr id="540" name="(iii)"/>
          <p:cNvSpPr txBox="1"/>
          <p:nvPr/>
        </p:nvSpPr>
        <p:spPr>
          <a:xfrm>
            <a:off x="8559545" y="6784133"/>
            <a:ext cx="582428" cy="58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2200" b="0"/>
            </a:lvl1pPr>
          </a:lstStyle>
          <a:p>
            <a:pPr defTabSz="1219261"/>
            <a:r>
              <a:rPr sz="2933"/>
              <a:t>(iii)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Evaluation of Automatic  Chord Estimation Algorithms"/>
          <p:cNvSpPr txBox="1">
            <a:spLocks noGrp="1"/>
          </p:cNvSpPr>
          <p:nvPr>
            <p:ph type="body" idx="14"/>
          </p:nvPr>
        </p:nvSpPr>
        <p:spPr>
          <a:xfrm>
            <a:off x="1693385" y="3716714"/>
            <a:ext cx="13953492" cy="1507347"/>
          </a:xfrm>
          <a:prstGeom prst="rect">
            <a:avLst/>
          </a:prstGeom>
        </p:spPr>
        <p:txBody>
          <a:bodyPr/>
          <a:lstStyle/>
          <a:p>
            <a:r>
              <a:t>Evaluation of Automatic </a:t>
            </a:r>
            <a:br/>
            <a:r>
              <a:t>Chord Estimation Algorithms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Evaluation Metrics (MIREX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Evaluation Metrics (MIREX)</a:t>
            </a:r>
          </a:p>
        </p:txBody>
      </p:sp>
      <p:sp>
        <p:nvSpPr>
          <p:cNvPr id="5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546" name="Chord root note only…"/>
          <p:cNvSpPr txBox="1">
            <a:spLocks noGrp="1"/>
          </p:cNvSpPr>
          <p:nvPr>
            <p:ph type="body" idx="1"/>
          </p:nvPr>
        </p:nvSpPr>
        <p:spPr>
          <a:xfrm>
            <a:off x="338677" y="-12321"/>
            <a:ext cx="16662908" cy="11175218"/>
          </a:xfrm>
          <a:prstGeom prst="rect">
            <a:avLst/>
          </a:prstGeom>
        </p:spPr>
        <p:txBody>
          <a:bodyPr/>
          <a:lstStyle/>
          <a:p>
            <a:pPr marL="1270064">
              <a:buAutoNum type="arabicPeriod"/>
              <a:defRPr sz="3200"/>
            </a:pPr>
            <a:r>
              <a:t>Chord root note only</a:t>
            </a:r>
          </a:p>
          <a:p>
            <a:pPr marL="1270064">
              <a:buAutoNum type="arabicPeriod"/>
              <a:defRPr sz="3200"/>
            </a:pPr>
            <a:r>
              <a:t>Major and minor: N, maj, min</a:t>
            </a:r>
          </a:p>
          <a:p>
            <a:pPr marL="1270064">
              <a:buAutoNum type="arabicPeriod"/>
              <a:defRPr sz="3200"/>
            </a:pPr>
            <a:r>
              <a:t>Seventh chords: N, maj, min, maj7, min7, 7</a:t>
            </a:r>
          </a:p>
          <a:p>
            <a:pPr marL="1270064">
              <a:buAutoNum type="arabicPeriod"/>
              <a:defRPr sz="3200"/>
            </a:pPr>
            <a:r>
              <a:t>Major and minor with inversions: N, maj, min, maj/3, min/b3, maj/5, min/5</a:t>
            </a:r>
          </a:p>
          <a:p>
            <a:pPr marL="1270064">
              <a:buAutoNum type="arabicPeriod"/>
              <a:defRPr sz="3200"/>
            </a:pPr>
            <a:r>
              <a:t>Seventh chords with inversions: N, maj, min, maj7, min7, 7, maj/3, min/b3, maj7/3, min7/b3, 7/3, maj/5, min/5, maj7/5, min7/5, 7/5, maj7/7, min7/b7, 7/b7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hord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Chord Content</a:t>
            </a:r>
          </a:p>
        </p:txBody>
      </p:sp>
      <p:sp>
        <p:nvSpPr>
          <p:cNvPr id="5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550" name="Overlapping content between labels…"/>
          <p:cNvSpPr txBox="1">
            <a:spLocks noGrp="1"/>
          </p:cNvSpPr>
          <p:nvPr>
            <p:ph type="body" idx="1"/>
          </p:nvPr>
        </p:nvSpPr>
        <p:spPr>
          <a:xfrm>
            <a:off x="338677" y="-12321"/>
            <a:ext cx="16662908" cy="11175218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Overlapping content between labels</a:t>
            </a:r>
          </a:p>
          <a:p>
            <a:pPr>
              <a:defRPr sz="3200"/>
            </a:pPr>
            <a:r>
              <a:t>Labels not independent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oot…"/>
          <p:cNvSpPr txBox="1">
            <a:spLocks noGrp="1"/>
          </p:cNvSpPr>
          <p:nvPr>
            <p:ph type="body" idx="1"/>
          </p:nvPr>
        </p:nvSpPr>
        <p:spPr>
          <a:xfrm>
            <a:off x="338677" y="-12321"/>
            <a:ext cx="16662908" cy="11175218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Root</a:t>
            </a:r>
          </a:p>
          <a:p>
            <a:pPr>
              <a:defRPr sz="3200"/>
            </a:pPr>
            <a:r>
              <a:t>Quality</a:t>
            </a:r>
          </a:p>
          <a:p>
            <a:pPr marL="1693418" lvl="1" indent="-677367">
              <a:defRPr sz="32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Major, Minor, Augmented, Diminished</a:t>
            </a:r>
          </a:p>
          <a:p>
            <a:pPr>
              <a:defRPr sz="3200"/>
            </a:pPr>
            <a:r>
              <a:t>Triads</a:t>
            </a:r>
          </a:p>
          <a:p>
            <a:pPr>
              <a:defRPr sz="3200"/>
            </a:pPr>
            <a:r>
              <a:t>Added Notes/Extensions</a:t>
            </a:r>
          </a:p>
          <a:p>
            <a:pPr>
              <a:defRPr sz="3200"/>
            </a:pPr>
            <a:r>
              <a:t>Scale degree</a:t>
            </a:r>
          </a:p>
          <a:p>
            <a:pPr>
              <a:defRPr sz="3200"/>
            </a:pPr>
            <a:r>
              <a:t>Chord tones</a:t>
            </a:r>
          </a:p>
          <a:p>
            <a:pPr>
              <a:defRPr sz="3200"/>
            </a:pPr>
            <a:r>
              <a:t>Non-chord tones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23762" y="10948575"/>
            <a:ext cx="234038" cy="430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38" name="Termin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Terminology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5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157" y="-462691"/>
            <a:ext cx="13279949" cy="3332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086" y="4023050"/>
            <a:ext cx="8169304" cy="70154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Higher-Level Organization of Harmonic Material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Higher-Level Organization of Harmonic Material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ome Standard Pop Music Progres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Some Standard Pop Music Progressions </a:t>
            </a:r>
          </a:p>
        </p:txBody>
      </p:sp>
      <p:sp>
        <p:nvSpPr>
          <p:cNvPr id="5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560" name="I - V - vi - IV"/>
          <p:cNvSpPr txBox="1"/>
          <p:nvPr/>
        </p:nvSpPr>
        <p:spPr>
          <a:xfrm>
            <a:off x="3066898" y="1101991"/>
            <a:ext cx="2398631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I - V - vi - IV</a:t>
            </a:r>
          </a:p>
        </p:txBody>
      </p:sp>
      <p:sp>
        <p:nvSpPr>
          <p:cNvPr id="561" name="I - IV - V"/>
          <p:cNvSpPr txBox="1"/>
          <p:nvPr/>
        </p:nvSpPr>
        <p:spPr>
          <a:xfrm>
            <a:off x="1731298" y="4728402"/>
            <a:ext cx="1685294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I - IV - V</a:t>
            </a:r>
          </a:p>
        </p:txBody>
      </p:sp>
      <p:sp>
        <p:nvSpPr>
          <p:cNvPr id="562" name="I - vi - IV - V"/>
          <p:cNvSpPr txBox="1"/>
          <p:nvPr/>
        </p:nvSpPr>
        <p:spPr>
          <a:xfrm>
            <a:off x="11982822" y="1101991"/>
            <a:ext cx="2398631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I - vi - IV - V</a:t>
            </a:r>
          </a:p>
        </p:txBody>
      </p:sp>
      <p:sp>
        <p:nvSpPr>
          <p:cNvPr id="563" name="I - V - vi - IV"/>
          <p:cNvSpPr txBox="1"/>
          <p:nvPr/>
        </p:nvSpPr>
        <p:spPr>
          <a:xfrm>
            <a:off x="11791344" y="4631185"/>
            <a:ext cx="251244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I - V - vi - IV </a:t>
            </a:r>
          </a:p>
        </p:txBody>
      </p:sp>
      <p:sp>
        <p:nvSpPr>
          <p:cNvPr id="564" name="I - IV - vi -  V"/>
          <p:cNvSpPr txBox="1"/>
          <p:nvPr/>
        </p:nvSpPr>
        <p:spPr>
          <a:xfrm>
            <a:off x="2527629" y="8288897"/>
            <a:ext cx="251244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I - IV - vi -  V</a:t>
            </a:r>
          </a:p>
        </p:txBody>
      </p:sp>
      <p:pic>
        <p:nvPicPr>
          <p:cNvPr id="56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55" y="1656462"/>
            <a:ext cx="7196888" cy="214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1" y="5165073"/>
            <a:ext cx="4924788" cy="2082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3694" y="1690433"/>
            <a:ext cx="7196888" cy="2078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725" y="8827957"/>
            <a:ext cx="7064253" cy="2082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I - IV - V.wav" descr="I - IV - V.wav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81863" y="347114"/>
            <a:ext cx="762025" cy="762025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C - G - a - F"/>
          <p:cNvSpPr txBox="1"/>
          <p:nvPr/>
        </p:nvSpPr>
        <p:spPr>
          <a:xfrm>
            <a:off x="3000765" y="479672"/>
            <a:ext cx="2414661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C - G - a - F</a:t>
            </a:r>
          </a:p>
        </p:txBody>
      </p:sp>
      <p:sp>
        <p:nvSpPr>
          <p:cNvPr id="571" name="C - a - F - G"/>
          <p:cNvSpPr txBox="1"/>
          <p:nvPr/>
        </p:nvSpPr>
        <p:spPr>
          <a:xfrm>
            <a:off x="11974807" y="479672"/>
            <a:ext cx="2414661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C - a - F - G</a:t>
            </a:r>
          </a:p>
        </p:txBody>
      </p:sp>
      <p:sp>
        <p:nvSpPr>
          <p:cNvPr id="572" name="C - F - G"/>
          <p:cNvSpPr txBox="1"/>
          <p:nvPr/>
        </p:nvSpPr>
        <p:spPr>
          <a:xfrm>
            <a:off x="1681606" y="4198114"/>
            <a:ext cx="1784680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C - F - G</a:t>
            </a:r>
          </a:p>
        </p:txBody>
      </p:sp>
      <p:sp>
        <p:nvSpPr>
          <p:cNvPr id="573" name="C - G - a - F"/>
          <p:cNvSpPr txBox="1"/>
          <p:nvPr/>
        </p:nvSpPr>
        <p:spPr>
          <a:xfrm>
            <a:off x="11898353" y="4032857"/>
            <a:ext cx="2414661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C - G - a - F</a:t>
            </a:r>
          </a:p>
        </p:txBody>
      </p:sp>
      <p:sp>
        <p:nvSpPr>
          <p:cNvPr id="574" name="C - F - a -  G"/>
          <p:cNvSpPr txBox="1"/>
          <p:nvPr/>
        </p:nvSpPr>
        <p:spPr>
          <a:xfrm>
            <a:off x="2519616" y="7690568"/>
            <a:ext cx="252847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C - F - a -  G</a:t>
            </a:r>
          </a:p>
        </p:txBody>
      </p:sp>
      <p:sp>
        <p:nvSpPr>
          <p:cNvPr id="575" name="Axis"/>
          <p:cNvSpPr txBox="1"/>
          <p:nvPr/>
        </p:nvSpPr>
        <p:spPr>
          <a:xfrm>
            <a:off x="949775" y="718199"/>
            <a:ext cx="962339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Axis</a:t>
            </a:r>
          </a:p>
        </p:txBody>
      </p:sp>
      <p:sp>
        <p:nvSpPr>
          <p:cNvPr id="576" name="Up"/>
          <p:cNvSpPr txBox="1"/>
          <p:nvPr/>
        </p:nvSpPr>
        <p:spPr>
          <a:xfrm>
            <a:off x="10077103" y="4375911"/>
            <a:ext cx="691432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Up</a:t>
            </a:r>
          </a:p>
        </p:txBody>
      </p:sp>
      <p:sp>
        <p:nvSpPr>
          <p:cNvPr id="577" name="V - IV - I"/>
          <p:cNvSpPr txBox="1"/>
          <p:nvPr/>
        </p:nvSpPr>
        <p:spPr>
          <a:xfrm>
            <a:off x="5693819" y="5405622"/>
            <a:ext cx="1685294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V - IV - I</a:t>
            </a:r>
          </a:p>
        </p:txBody>
      </p:sp>
      <p:sp>
        <p:nvSpPr>
          <p:cNvPr id="578" name="G - F - D"/>
          <p:cNvSpPr txBox="1"/>
          <p:nvPr/>
        </p:nvSpPr>
        <p:spPr>
          <a:xfrm>
            <a:off x="5644127" y="4875334"/>
            <a:ext cx="1784680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G - F - D</a:t>
            </a:r>
          </a:p>
        </p:txBody>
      </p:sp>
      <p:sp>
        <p:nvSpPr>
          <p:cNvPr id="579" name="Blues"/>
          <p:cNvSpPr txBox="1"/>
          <p:nvPr/>
        </p:nvSpPr>
        <p:spPr>
          <a:xfrm>
            <a:off x="7674135" y="4598835"/>
            <a:ext cx="1230041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Blues</a:t>
            </a:r>
          </a:p>
        </p:txBody>
      </p:sp>
      <p:sp>
        <p:nvSpPr>
          <p:cNvPr id="580" name="50’s…"/>
          <p:cNvSpPr txBox="1"/>
          <p:nvPr/>
        </p:nvSpPr>
        <p:spPr>
          <a:xfrm>
            <a:off x="9224374" y="250437"/>
            <a:ext cx="1888875" cy="1121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50’s</a:t>
            </a:r>
          </a:p>
          <a:p>
            <a:r>
              <a:rPr sz="3200"/>
              <a:t>Doo wop</a:t>
            </a:r>
          </a:p>
        </p:txBody>
      </p:sp>
      <p:sp>
        <p:nvSpPr>
          <p:cNvPr id="581" name="vi - IV - I - V"/>
          <p:cNvSpPr txBox="1"/>
          <p:nvPr/>
        </p:nvSpPr>
        <p:spPr>
          <a:xfrm>
            <a:off x="11932919" y="8051823"/>
            <a:ext cx="2398631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vi - IV - I - V</a:t>
            </a:r>
          </a:p>
        </p:txBody>
      </p:sp>
      <p:pic>
        <p:nvPicPr>
          <p:cNvPr id="582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9951" y="8590883"/>
            <a:ext cx="7015375" cy="2082865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a - F - C - G"/>
          <p:cNvSpPr txBox="1"/>
          <p:nvPr/>
        </p:nvSpPr>
        <p:spPr>
          <a:xfrm>
            <a:off x="11983022" y="7453494"/>
            <a:ext cx="2414661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a - F - C - G</a:t>
            </a:r>
          </a:p>
        </p:txBody>
      </p:sp>
      <p:sp>
        <p:nvSpPr>
          <p:cNvPr id="584" name="Down"/>
          <p:cNvSpPr txBox="1"/>
          <p:nvPr/>
        </p:nvSpPr>
        <p:spPr>
          <a:xfrm>
            <a:off x="9873231" y="7796549"/>
            <a:ext cx="126851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Down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20998" fill="hold"/>
                                        <p:tgtEl>
                                          <p:spTgt spid="5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569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</a:t>
            </a:r>
          </a:p>
        </p:txBody>
      </p:sp>
      <p:sp>
        <p:nvSpPr>
          <p:cNvPr id="5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588" name="Casual: Certain chords tend to lead to other chords…"/>
          <p:cNvSpPr txBox="1">
            <a:spLocks noGrp="1"/>
          </p:cNvSpPr>
          <p:nvPr>
            <p:ph type="body" idx="1"/>
          </p:nvPr>
        </p:nvSpPr>
        <p:spPr>
          <a:xfrm>
            <a:off x="338677" y="-12321"/>
            <a:ext cx="16662908" cy="11175218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Casual: Certain chords tend to lead to other chords</a:t>
            </a:r>
          </a:p>
          <a:p>
            <a:pPr marL="1693418" lvl="1" indent="-677367">
              <a:defRPr sz="32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V-I giving a sense of closure (will get into more details about this later)</a:t>
            </a:r>
          </a:p>
          <a:p>
            <a:pPr>
              <a:defRPr sz="3200"/>
            </a:pPr>
            <a:r>
              <a:t>Formal: Hierarchical model to capture how chords work together to build phrases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591" name="Information Different Labels Conta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Information Different Labels Contain</a:t>
            </a:r>
          </a:p>
        </p:txBody>
      </p:sp>
      <p:pic>
        <p:nvPicPr>
          <p:cNvPr id="592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775" y="1457708"/>
            <a:ext cx="15673917" cy="5175746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I"/>
          <p:cNvSpPr txBox="1"/>
          <p:nvPr/>
        </p:nvSpPr>
        <p:spPr>
          <a:xfrm>
            <a:off x="1910845" y="7724813"/>
            <a:ext cx="29709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I</a:t>
            </a:r>
          </a:p>
        </p:txBody>
      </p:sp>
      <p:sp>
        <p:nvSpPr>
          <p:cNvPr id="594" name="I"/>
          <p:cNvSpPr txBox="1"/>
          <p:nvPr/>
        </p:nvSpPr>
        <p:spPr>
          <a:xfrm>
            <a:off x="5647515" y="7724813"/>
            <a:ext cx="29709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I</a:t>
            </a:r>
          </a:p>
        </p:txBody>
      </p:sp>
      <p:sp>
        <p:nvSpPr>
          <p:cNvPr id="595" name="V7"/>
          <p:cNvSpPr txBox="1"/>
          <p:nvPr/>
        </p:nvSpPr>
        <p:spPr>
          <a:xfrm>
            <a:off x="9384186" y="7724813"/>
            <a:ext cx="569604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 algn="l"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V</a:t>
            </a:r>
            <a:r>
              <a:rPr sz="3200" baseline="31999"/>
              <a:t>7</a:t>
            </a:r>
          </a:p>
        </p:txBody>
      </p:sp>
      <p:sp>
        <p:nvSpPr>
          <p:cNvPr id="596" name="I"/>
          <p:cNvSpPr txBox="1"/>
          <p:nvPr/>
        </p:nvSpPr>
        <p:spPr>
          <a:xfrm>
            <a:off x="13448441" y="7724813"/>
            <a:ext cx="29709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I</a:t>
            </a:r>
          </a:p>
        </p:txBody>
      </p:sp>
      <p:pic>
        <p:nvPicPr>
          <p:cNvPr id="597" name="K573_themeA-firstHalf.wav" descr="K573_themeA-firstHalf.wav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099525" y="387389"/>
            <a:ext cx="762025" cy="762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K573_themeA-firstMeasure.wav" descr="K573_themeA-firstMeasure.wav"/>
          <p:cNvPicPr>
            <a:picLocks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622785" y="7348348"/>
            <a:ext cx="762025" cy="762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K573_themeA-secondMeasure.wav" descr="K573_themeA-secondMeasure.wav"/>
          <p:cNvPicPr>
            <a:picLocks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706313" y="7324977"/>
            <a:ext cx="762025" cy="762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K573_themeA-thirdMeasure.wav" descr="K573_themeA-thirdMeasure.wav"/>
          <p:cNvPicPr>
            <a:picLocks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751209" y="7331767"/>
            <a:ext cx="762025" cy="762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K573_themeA-fourthMeasure.wav" descr="K573_themeA-fourthMeasure.wav"/>
          <p:cNvPicPr>
            <a:picLocks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4827261" y="7251508"/>
            <a:ext cx="762025" cy="762025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Rectangle"/>
          <p:cNvSpPr/>
          <p:nvPr/>
        </p:nvSpPr>
        <p:spPr>
          <a:xfrm>
            <a:off x="5561975" y="3373870"/>
            <a:ext cx="3741071" cy="5435054"/>
          </a:xfrm>
          <a:prstGeom prst="rect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603" name="Rectangle"/>
          <p:cNvSpPr/>
          <p:nvPr/>
        </p:nvSpPr>
        <p:spPr>
          <a:xfrm>
            <a:off x="565872" y="3368226"/>
            <a:ext cx="4982699" cy="5435054"/>
          </a:xfrm>
          <a:prstGeom prst="rect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604" name="Rectangle"/>
          <p:cNvSpPr/>
          <p:nvPr/>
        </p:nvSpPr>
        <p:spPr>
          <a:xfrm>
            <a:off x="9316449" y="3368226"/>
            <a:ext cx="4012013" cy="5435054"/>
          </a:xfrm>
          <a:prstGeom prst="rect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605" name="Rectangle"/>
          <p:cNvSpPr/>
          <p:nvPr/>
        </p:nvSpPr>
        <p:spPr>
          <a:xfrm>
            <a:off x="13328461" y="3368226"/>
            <a:ext cx="2991395" cy="5435054"/>
          </a:xfrm>
          <a:prstGeom prst="rect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606" name="D:"/>
          <p:cNvSpPr txBox="1"/>
          <p:nvPr/>
        </p:nvSpPr>
        <p:spPr>
          <a:xfrm>
            <a:off x="635096" y="6865186"/>
            <a:ext cx="58124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7735" tIns="67735" rIns="67735" bIns="67735" anchor="ctr">
            <a:spAutoFit/>
          </a:bodyPr>
          <a:lstStyle>
            <a:lvl1pPr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D:</a:t>
            </a:r>
          </a:p>
        </p:txBody>
      </p:sp>
      <p:sp>
        <p:nvSpPr>
          <p:cNvPr id="607" name="I"/>
          <p:cNvSpPr txBox="1"/>
          <p:nvPr/>
        </p:nvSpPr>
        <p:spPr>
          <a:xfrm>
            <a:off x="2000961" y="6865186"/>
            <a:ext cx="29709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I</a:t>
            </a:r>
          </a:p>
        </p:txBody>
      </p:sp>
      <p:sp>
        <p:nvSpPr>
          <p:cNvPr id="608" name="I"/>
          <p:cNvSpPr txBox="1"/>
          <p:nvPr/>
        </p:nvSpPr>
        <p:spPr>
          <a:xfrm>
            <a:off x="5692572" y="6865186"/>
            <a:ext cx="29709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I</a:t>
            </a:r>
          </a:p>
        </p:txBody>
      </p:sp>
      <p:sp>
        <p:nvSpPr>
          <p:cNvPr id="609" name="I64"/>
          <p:cNvSpPr txBox="1"/>
          <p:nvPr/>
        </p:nvSpPr>
        <p:spPr>
          <a:xfrm>
            <a:off x="9384186" y="6865186"/>
            <a:ext cx="569604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 algn="l"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I</a:t>
            </a:r>
            <a:r>
              <a:rPr sz="3200" baseline="31999"/>
              <a:t>64</a:t>
            </a:r>
          </a:p>
        </p:txBody>
      </p:sp>
      <p:sp>
        <p:nvSpPr>
          <p:cNvPr id="610" name="I"/>
          <p:cNvSpPr txBox="1"/>
          <p:nvPr/>
        </p:nvSpPr>
        <p:spPr>
          <a:xfrm>
            <a:off x="13515979" y="6865186"/>
            <a:ext cx="29709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3200"/>
              <a:t>I</a:t>
            </a:r>
          </a:p>
        </p:txBody>
      </p:sp>
      <p:sp>
        <p:nvSpPr>
          <p:cNvPr id="611" name="V7"/>
          <p:cNvSpPr txBox="1"/>
          <p:nvPr/>
        </p:nvSpPr>
        <p:spPr>
          <a:xfrm>
            <a:off x="11608166" y="6865186"/>
            <a:ext cx="569604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 algn="l"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V</a:t>
            </a:r>
            <a:r>
              <a:rPr sz="3200" baseline="31999"/>
              <a:t>7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5083" fill="hold"/>
                                        <p:tgtEl>
                                          <p:spTgt spid="5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4812" fill="hold"/>
                                        <p:tgtEl>
                                          <p:spTgt spid="5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4812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358374" fill="hold"/>
                                        <p:tgtEl>
                                          <p:spTgt spid="5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8374"/>
                            </p:stCondLst>
                            <p:childTnLst>
                              <p:par>
                                <p:cTn id="19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58374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346750" fill="hold"/>
                                        <p:tgtEl>
                                          <p:spTgt spid="6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46750"/>
                            </p:stCondLst>
                            <p:childTnLst>
                              <p:par>
                                <p:cTn id="29" presetID="1" presetClass="exit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46750"/>
                            </p:stCondLst>
                            <p:childTnLst>
                              <p:par>
                                <p:cTn id="32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207437" fill="hold"/>
                                        <p:tgtEl>
                                          <p:spTgt spid="6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7437"/>
                            </p:stCondLst>
                            <p:childTnLst>
                              <p:par>
                                <p:cTn id="39" presetID="1" presetClass="exit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07437"/>
                            </p:stCondLst>
                            <p:childTnLst>
                              <p:par>
                                <p:cTn id="42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48" fill="hold" display="0">
                  <p:stCondLst>
                    <p:cond delay="indefinite"/>
                  </p:stCondLst>
                </p:cTn>
                <p:tgtEl>
                  <p:spTgt spid="598"/>
                </p:tgtEl>
              </p:cMediaNode>
            </p:audio>
            <p:audio>
              <p:cMediaNode vol="100000" showWhenStopped="0">
                <p:cTn id="49" fill="hold" display="0">
                  <p:stCondLst>
                    <p:cond delay="indefinite"/>
                  </p:stCondLst>
                </p:cTn>
                <p:tgtEl>
                  <p:spTgt spid="597"/>
                </p:tgtEl>
              </p:cMediaNode>
            </p:audio>
            <p:audio>
              <p:cMediaNode vol="100000" showWhenStopped="0">
                <p:cTn id="50" fill="hold" display="0">
                  <p:stCondLst>
                    <p:cond delay="indefinite"/>
                  </p:stCondLst>
                </p:cTn>
                <p:tgtEl>
                  <p:spTgt spid="600"/>
                </p:tgtEl>
              </p:cMediaNode>
            </p:audio>
            <p:audio>
              <p:cMediaNode vol="100000" showWhenStopped="0">
                <p:cTn id="51" fill="hold" display="0">
                  <p:stCondLst>
                    <p:cond delay="indefinite"/>
                  </p:stCondLst>
                </p:cTn>
                <p:tgtEl>
                  <p:spTgt spid="601"/>
                </p:tgtEl>
              </p:cMediaNode>
            </p:audio>
            <p:audio>
              <p:cMediaNode vol="100000" showWhenStopped="0">
                <p:cTn id="52" fill="hold" display="0">
                  <p:stCondLst>
                    <p:cond delay="indefinite"/>
                  </p:stCondLst>
                </p:cTn>
                <p:tgtEl>
                  <p:spTgt spid="599"/>
                </p:tgtEl>
              </p:cMediaNode>
            </p:audio>
          </p:childTnLst>
        </p:cTn>
      </p:par>
    </p:tnLst>
    <p:bldLst>
      <p:bldP spid="602" grpId="6" animBg="1" advAuto="0"/>
      <p:bldP spid="602" grpId="8" animBg="1" advAuto="0"/>
      <p:bldP spid="603" grpId="3" animBg="1" advAuto="0"/>
      <p:bldP spid="603" grpId="5" animBg="1" advAuto="0"/>
      <p:bldP spid="604" grpId="9" animBg="1" advAuto="0"/>
      <p:bldP spid="604" grpId="11" animBg="1" advAuto="0"/>
      <p:bldP spid="605" grpId="12" animBg="1" advAuto="0"/>
      <p:bldP spid="605" grpId="13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atter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Patterns</a:t>
            </a:r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615" name="Body"/>
          <p:cNvSpPr txBox="1">
            <a:spLocks noGrp="1"/>
          </p:cNvSpPr>
          <p:nvPr>
            <p:ph type="body" idx="1"/>
          </p:nvPr>
        </p:nvSpPr>
        <p:spPr>
          <a:xfrm>
            <a:off x="338677" y="-12321"/>
            <a:ext cx="16662908" cy="11175218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ramma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Grammar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300" y="9403789"/>
            <a:ext cx="13419663" cy="14015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4" name="Group"/>
          <p:cNvGrpSpPr/>
          <p:nvPr/>
        </p:nvGrpSpPr>
        <p:grpSpPr>
          <a:xfrm>
            <a:off x="-4606007" y="-8696275"/>
            <a:ext cx="28787546" cy="28865450"/>
            <a:chOff x="0" y="0"/>
            <a:chExt cx="21590000" cy="21648426"/>
          </a:xfrm>
        </p:grpSpPr>
        <p:pic>
          <p:nvPicPr>
            <p:cNvPr id="621" name="gttm1.pdf" descr="gttm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221534"/>
              <a:ext cx="12555208" cy="162479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2" name="(a) GTTM"/>
            <p:cNvSpPr txBox="1"/>
            <p:nvPr/>
          </p:nvSpPr>
          <p:spPr>
            <a:xfrm>
              <a:off x="3997426" y="6413402"/>
              <a:ext cx="1919860" cy="85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06400">
                <a:spcBef>
                  <a:spcPts val="1700"/>
                </a:spcBef>
                <a:defRPr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3200"/>
                <a:t>(a) GTTM</a:t>
              </a:r>
            </a:p>
          </p:txBody>
        </p:sp>
        <p:sp>
          <p:nvSpPr>
            <p:cNvPr id="623" name="Note Data"/>
            <p:cNvSpPr txBox="1"/>
            <p:nvPr/>
          </p:nvSpPr>
          <p:spPr>
            <a:xfrm>
              <a:off x="4326406" y="7235999"/>
              <a:ext cx="1375083" cy="5141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6334" tIns="96334" rIns="96334" bIns="96334" numCol="1" anchor="ctr">
              <a:noAutofit/>
            </a:bodyPr>
            <a:lstStyle>
              <a:lvl1pPr algn="l" defTabSz="1300158">
                <a:defRPr sz="16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2133"/>
                <a:t>Note Data</a:t>
              </a:r>
            </a:p>
          </p:txBody>
        </p:sp>
        <p:sp>
          <p:nvSpPr>
            <p:cNvPr id="624" name="Prolongational"/>
            <p:cNvSpPr txBox="1"/>
            <p:nvPr/>
          </p:nvSpPr>
          <p:spPr>
            <a:xfrm>
              <a:off x="12341514" y="9241598"/>
              <a:ext cx="1919860" cy="5141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6334" tIns="96334" rIns="96334" bIns="96334" numCol="1" anchor="ctr">
              <a:noAutofit/>
            </a:bodyPr>
            <a:lstStyle>
              <a:lvl1pPr algn="l" defTabSz="1300158">
                <a:defRPr sz="16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2133"/>
                <a:t>Prolongational</a:t>
              </a:r>
            </a:p>
          </p:txBody>
        </p:sp>
        <p:sp>
          <p:nvSpPr>
            <p:cNvPr id="625" name="Grouping"/>
            <p:cNvSpPr txBox="1"/>
            <p:nvPr/>
          </p:nvSpPr>
          <p:spPr>
            <a:xfrm>
              <a:off x="12328242" y="7252924"/>
              <a:ext cx="1333431" cy="514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6334" tIns="96334" rIns="96334" bIns="96334" numCol="1" anchor="ctr">
              <a:noAutofit/>
            </a:bodyPr>
            <a:lstStyle>
              <a:lvl1pPr algn="l" defTabSz="1300158">
                <a:defRPr sz="16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2133"/>
                <a:t>Grouping</a:t>
              </a:r>
            </a:p>
          </p:txBody>
        </p:sp>
        <p:sp>
          <p:nvSpPr>
            <p:cNvPr id="626" name="Metrical"/>
            <p:cNvSpPr txBox="1"/>
            <p:nvPr/>
          </p:nvSpPr>
          <p:spPr>
            <a:xfrm>
              <a:off x="7467804" y="9782805"/>
              <a:ext cx="1201732" cy="514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6334" tIns="96334" rIns="96334" bIns="96334" numCol="1" anchor="ctr">
              <a:noAutofit/>
            </a:bodyPr>
            <a:lstStyle>
              <a:lvl1pPr algn="l" defTabSz="1300158">
                <a:defRPr sz="16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2133"/>
                <a:t>Metrical</a:t>
              </a:r>
            </a:p>
          </p:txBody>
        </p:sp>
        <p:sp>
          <p:nvSpPr>
            <p:cNvPr id="627" name="Time Span"/>
            <p:cNvSpPr txBox="1"/>
            <p:nvPr/>
          </p:nvSpPr>
          <p:spPr>
            <a:xfrm>
              <a:off x="7338023" y="7252924"/>
              <a:ext cx="1461295" cy="514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6334" tIns="96334" rIns="96334" bIns="96334" numCol="1" anchor="ctr">
              <a:noAutofit/>
            </a:bodyPr>
            <a:lstStyle>
              <a:lvl1pPr algn="l" defTabSz="1300158">
                <a:defRPr sz="16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2133"/>
                <a:t>Time Span</a:t>
              </a:r>
            </a:p>
          </p:txBody>
        </p:sp>
        <p:sp>
          <p:nvSpPr>
            <p:cNvPr id="628" name="Harmonic"/>
            <p:cNvSpPr txBox="1"/>
            <p:nvPr/>
          </p:nvSpPr>
          <p:spPr>
            <a:xfrm>
              <a:off x="12303582" y="11273067"/>
              <a:ext cx="1382752" cy="514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6334" tIns="96334" rIns="96334" bIns="96334" numCol="1" anchor="ctr">
              <a:noAutofit/>
            </a:bodyPr>
            <a:lstStyle>
              <a:lvl1pPr algn="l" defTabSz="1300158">
                <a:defRPr sz="1600"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2133"/>
                <a:t>Harmonic</a:t>
              </a:r>
            </a:p>
          </p:txBody>
        </p:sp>
        <p:pic>
          <p:nvPicPr>
            <p:cNvPr id="629" name="gttm2.pdf" descr="gttm2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9958" y="1360767"/>
              <a:ext cx="11472617" cy="148469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0" name="gttm3.pdf" descr="gttm3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1855" y="2282166"/>
              <a:ext cx="14292327" cy="184959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1" name="gttm4.pdf" descr="gttm4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2148" y="0"/>
              <a:ext cx="13215201" cy="171020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2" name="gttm5.pdf" descr="gttm5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36809" y="901244"/>
              <a:ext cx="14853191" cy="192217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3" name="gttm6.pdf" descr="gttm6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43162" y="2789650"/>
              <a:ext cx="14572692" cy="188587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35" name="Devaney (2020)"/>
          <p:cNvSpPr txBox="1"/>
          <p:nvPr/>
        </p:nvSpPr>
        <p:spPr>
          <a:xfrm>
            <a:off x="15024405" y="10679348"/>
            <a:ext cx="2227109" cy="485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1700"/>
            </a:lvl1pPr>
          </a:lstStyle>
          <a:p>
            <a:r>
              <a:rPr sz="2267"/>
              <a:t>Devaney (2020)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hord Labels…"/>
          <p:cNvSpPr txBox="1">
            <a:spLocks noGrp="1"/>
          </p:cNvSpPr>
          <p:nvPr>
            <p:ph type="body" idx="1"/>
          </p:nvPr>
        </p:nvSpPr>
        <p:spPr>
          <a:xfrm>
            <a:off x="338677" y="-12321"/>
            <a:ext cx="16662908" cy="11175218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Chord Labels</a:t>
            </a:r>
          </a:p>
          <a:p>
            <a:pPr marL="1693418" lvl="1" indent="-677367">
              <a:defRPr sz="32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Different types of chord labels (roman numerals, pop chord labels, tablature) contain different types of information with respect to key and chord root</a:t>
            </a:r>
          </a:p>
          <a:p>
            <a:pPr marL="1693418" lvl="1" indent="-677367">
              <a:defRPr sz="32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Chord labels represent which notes or chroma are chord tones versus non-chord tones</a:t>
            </a:r>
          </a:p>
          <a:p>
            <a:pPr>
              <a:defRPr sz="3200"/>
            </a:pPr>
            <a:r>
              <a:t>Evaluation for Automatic Chord Recognition</a:t>
            </a:r>
          </a:p>
          <a:p>
            <a:pPr marL="1693418" lvl="1" indent="-677367">
              <a:defRPr sz="32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Chord labels are not independent</a:t>
            </a:r>
          </a:p>
          <a:p>
            <a:pPr>
              <a:defRPr sz="3200"/>
            </a:pPr>
            <a:r>
              <a:t>Higher-Level Organization of Harmonic Material</a:t>
            </a:r>
          </a:p>
        </p:txBody>
      </p:sp>
      <p:sp>
        <p:nvSpPr>
          <p:cNvPr id="6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639" name="Main Takeaw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Main Takeaways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Extras"/>
          <p:cNvSpPr txBox="1">
            <a:spLocks noGrp="1"/>
          </p:cNvSpPr>
          <p:nvPr>
            <p:ph type="title"/>
          </p:nvPr>
        </p:nvSpPr>
        <p:spPr>
          <a:xfrm>
            <a:off x="1270039" y="3437423"/>
            <a:ext cx="14800185" cy="2878755"/>
          </a:xfrm>
          <a:prstGeom prst="rect">
            <a:avLst/>
          </a:prstGeom>
        </p:spPr>
        <p:txBody>
          <a:bodyPr/>
          <a:lstStyle/>
          <a:p>
            <a:r>
              <a:t>Extras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hord Basics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Chord Basics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Theme and Vari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Theme and Variation</a:t>
            </a:r>
          </a:p>
        </p:txBody>
      </p:sp>
      <p:pic>
        <p:nvPicPr>
          <p:cNvPr id="644" name="ahjevousdirai.jpg" descr="ahjevousdira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12" y="1744038"/>
            <a:ext cx="15764068" cy="8433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5" name="theme.mov" descr="theme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89664" y="711074"/>
            <a:ext cx="1" cy="1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Line"/>
          <p:cNvSpPr/>
          <p:nvPr/>
        </p:nvSpPr>
        <p:spPr>
          <a:xfrm flipH="1">
            <a:off x="10947158" y="4741307"/>
            <a:ext cx="4" cy="2909797"/>
          </a:xfrm>
          <a:prstGeom prst="line">
            <a:avLst/>
          </a:prstGeom>
          <a:ln w="1016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 algn="l" defTabSz="60963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647" name="Line"/>
          <p:cNvSpPr/>
          <p:nvPr/>
        </p:nvSpPr>
        <p:spPr>
          <a:xfrm flipH="1">
            <a:off x="6450649" y="7704752"/>
            <a:ext cx="4" cy="2909797"/>
          </a:xfrm>
          <a:prstGeom prst="line">
            <a:avLst/>
          </a:prstGeom>
          <a:ln w="1016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 algn="l" defTabSz="60963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648" name="Line"/>
          <p:cNvSpPr/>
          <p:nvPr/>
        </p:nvSpPr>
        <p:spPr>
          <a:xfrm flipH="1">
            <a:off x="15764267" y="7704752"/>
            <a:ext cx="4" cy="2909797"/>
          </a:xfrm>
          <a:prstGeom prst="line">
            <a:avLst/>
          </a:prstGeom>
          <a:ln w="1016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 algn="l" defTabSz="60963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649" name="A"/>
          <p:cNvSpPr txBox="1"/>
          <p:nvPr/>
        </p:nvSpPr>
        <p:spPr>
          <a:xfrm>
            <a:off x="1274428" y="4325386"/>
            <a:ext cx="497468" cy="916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800" b="0">
                <a:solidFill>
                  <a:srgbClr val="E09F0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sz="5067"/>
              <a:t>A</a:t>
            </a:r>
          </a:p>
        </p:txBody>
      </p:sp>
      <p:sp>
        <p:nvSpPr>
          <p:cNvPr id="650" name="B"/>
          <p:cNvSpPr txBox="1"/>
          <p:nvPr/>
        </p:nvSpPr>
        <p:spPr>
          <a:xfrm>
            <a:off x="11063015" y="4418522"/>
            <a:ext cx="497468" cy="916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800" b="0">
                <a:solidFill>
                  <a:srgbClr val="E09F0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sz="5067"/>
              <a:t>B</a:t>
            </a:r>
          </a:p>
        </p:txBody>
      </p:sp>
      <p:sp>
        <p:nvSpPr>
          <p:cNvPr id="651" name="A"/>
          <p:cNvSpPr txBox="1"/>
          <p:nvPr/>
        </p:nvSpPr>
        <p:spPr>
          <a:xfrm>
            <a:off x="6576691" y="7424281"/>
            <a:ext cx="497468" cy="916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3800" b="0">
                <a:solidFill>
                  <a:srgbClr val="E09F0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sz="5067"/>
              <a:t>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18334" fill="hold"/>
                                        <p:tgtEl>
                                          <p:spTgt spid="6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218334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218334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218334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218334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218334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218334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showWhenStopped="0">
                <p:cTn id="25" fill="hold" display="0">
                  <p:stCondLst>
                    <p:cond delay="indefinite"/>
                  </p:stCondLst>
                </p:cTn>
                <p:tgtEl>
                  <p:spTgt spid="645"/>
                </p:tgtEl>
              </p:cMediaNode>
            </p:video>
          </p:childTnLst>
        </p:cTn>
      </p:par>
    </p:tnLst>
    <p:bldLst>
      <p:bldP spid="646" grpId="5" animBg="1" advAuto="0"/>
      <p:bldP spid="647" grpId="6" animBg="1" advAuto="0"/>
      <p:bldP spid="648" grpId="7" animBg="1" advAuto="0"/>
      <p:bldP spid="649" grpId="2" animBg="1" advAuto="0"/>
      <p:bldP spid="650" grpId="3" animBg="1" advAuto="0"/>
      <p:bldP spid="651" grpId="4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var1phrase1.jpg" descr="var1phrase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42" y="3047944"/>
            <a:ext cx="16774929" cy="6316326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Rectangle"/>
          <p:cNvSpPr/>
          <p:nvPr/>
        </p:nvSpPr>
        <p:spPr>
          <a:xfrm>
            <a:off x="7484762" y="6434714"/>
            <a:ext cx="9347485" cy="24046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55" name="Oval"/>
          <p:cNvSpPr/>
          <p:nvPr/>
        </p:nvSpPr>
        <p:spPr>
          <a:xfrm>
            <a:off x="2116731" y="3539026"/>
            <a:ext cx="440280" cy="982163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56" name="Oval"/>
          <p:cNvSpPr/>
          <p:nvPr/>
        </p:nvSpPr>
        <p:spPr>
          <a:xfrm>
            <a:off x="2726350" y="3539026"/>
            <a:ext cx="440280" cy="982163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57" name="Oval"/>
          <p:cNvSpPr/>
          <p:nvPr/>
        </p:nvSpPr>
        <p:spPr>
          <a:xfrm>
            <a:off x="3335968" y="3539026"/>
            <a:ext cx="440280" cy="982163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58" name="Oval"/>
          <p:cNvSpPr/>
          <p:nvPr/>
        </p:nvSpPr>
        <p:spPr>
          <a:xfrm>
            <a:off x="3962521" y="3539026"/>
            <a:ext cx="440280" cy="982163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59" name="Oval"/>
          <p:cNvSpPr/>
          <p:nvPr/>
        </p:nvSpPr>
        <p:spPr>
          <a:xfrm>
            <a:off x="4876949" y="3369687"/>
            <a:ext cx="440280" cy="982163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60" name="Oval"/>
          <p:cNvSpPr/>
          <p:nvPr/>
        </p:nvSpPr>
        <p:spPr>
          <a:xfrm>
            <a:off x="5571236" y="3369687"/>
            <a:ext cx="440280" cy="982163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61" name="Oval"/>
          <p:cNvSpPr/>
          <p:nvPr/>
        </p:nvSpPr>
        <p:spPr>
          <a:xfrm>
            <a:off x="6265524" y="3369687"/>
            <a:ext cx="440280" cy="982163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62" name="Oval"/>
          <p:cNvSpPr/>
          <p:nvPr/>
        </p:nvSpPr>
        <p:spPr>
          <a:xfrm>
            <a:off x="6875143" y="3369687"/>
            <a:ext cx="440280" cy="982163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63" name="Oval"/>
          <p:cNvSpPr/>
          <p:nvPr/>
        </p:nvSpPr>
        <p:spPr>
          <a:xfrm>
            <a:off x="7840372" y="3200349"/>
            <a:ext cx="677354" cy="1151502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64" name="Oval"/>
          <p:cNvSpPr/>
          <p:nvPr/>
        </p:nvSpPr>
        <p:spPr>
          <a:xfrm>
            <a:off x="9025742" y="3081812"/>
            <a:ext cx="440280" cy="982163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65" name="Oval"/>
          <p:cNvSpPr/>
          <p:nvPr/>
        </p:nvSpPr>
        <p:spPr>
          <a:xfrm>
            <a:off x="9669228" y="3369687"/>
            <a:ext cx="440280" cy="982163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66" name="Oval"/>
          <p:cNvSpPr/>
          <p:nvPr/>
        </p:nvSpPr>
        <p:spPr>
          <a:xfrm>
            <a:off x="10685259" y="3115680"/>
            <a:ext cx="931362" cy="982163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67" name="Oval"/>
          <p:cNvSpPr/>
          <p:nvPr/>
        </p:nvSpPr>
        <p:spPr>
          <a:xfrm>
            <a:off x="11819827" y="3268084"/>
            <a:ext cx="440280" cy="982163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68" name="Oval"/>
          <p:cNvSpPr/>
          <p:nvPr/>
        </p:nvSpPr>
        <p:spPr>
          <a:xfrm>
            <a:off x="12835858" y="3352754"/>
            <a:ext cx="440280" cy="982163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69" name="Oval"/>
          <p:cNvSpPr/>
          <p:nvPr/>
        </p:nvSpPr>
        <p:spPr>
          <a:xfrm>
            <a:off x="13851889" y="3234217"/>
            <a:ext cx="897494" cy="982163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70" name="Oval"/>
          <p:cNvSpPr/>
          <p:nvPr/>
        </p:nvSpPr>
        <p:spPr>
          <a:xfrm>
            <a:off x="14952589" y="3285018"/>
            <a:ext cx="440280" cy="982163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71" name="Oval"/>
          <p:cNvSpPr/>
          <p:nvPr/>
        </p:nvSpPr>
        <p:spPr>
          <a:xfrm>
            <a:off x="16121025" y="3369687"/>
            <a:ext cx="440280" cy="982163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72" name="Oval"/>
          <p:cNvSpPr/>
          <p:nvPr/>
        </p:nvSpPr>
        <p:spPr>
          <a:xfrm>
            <a:off x="1845789" y="4792131"/>
            <a:ext cx="372545" cy="880560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73" name="Oval"/>
          <p:cNvSpPr/>
          <p:nvPr/>
        </p:nvSpPr>
        <p:spPr>
          <a:xfrm>
            <a:off x="3048093" y="4605859"/>
            <a:ext cx="372545" cy="880560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74" name="Oval"/>
          <p:cNvSpPr/>
          <p:nvPr/>
        </p:nvSpPr>
        <p:spPr>
          <a:xfrm>
            <a:off x="4606007" y="4453454"/>
            <a:ext cx="372545" cy="880560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75" name="Oval"/>
          <p:cNvSpPr/>
          <p:nvPr/>
        </p:nvSpPr>
        <p:spPr>
          <a:xfrm>
            <a:off x="5909913" y="4538123"/>
            <a:ext cx="372545" cy="880560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76" name="Oval"/>
          <p:cNvSpPr/>
          <p:nvPr/>
        </p:nvSpPr>
        <p:spPr>
          <a:xfrm>
            <a:off x="7518629" y="4436520"/>
            <a:ext cx="372545" cy="880560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77" name="Oval"/>
          <p:cNvSpPr/>
          <p:nvPr/>
        </p:nvSpPr>
        <p:spPr>
          <a:xfrm>
            <a:off x="8720932" y="4605859"/>
            <a:ext cx="372545" cy="880560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78" name="Oval"/>
          <p:cNvSpPr/>
          <p:nvPr/>
        </p:nvSpPr>
        <p:spPr>
          <a:xfrm>
            <a:off x="10380450" y="4538123"/>
            <a:ext cx="372545" cy="880560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79" name="Oval"/>
          <p:cNvSpPr/>
          <p:nvPr/>
        </p:nvSpPr>
        <p:spPr>
          <a:xfrm>
            <a:off x="13564014" y="4588925"/>
            <a:ext cx="372545" cy="880560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80" name="Oval"/>
          <p:cNvSpPr/>
          <p:nvPr/>
        </p:nvSpPr>
        <p:spPr>
          <a:xfrm>
            <a:off x="16154893" y="4792131"/>
            <a:ext cx="372545" cy="880560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81" name="Oval"/>
          <p:cNvSpPr/>
          <p:nvPr/>
        </p:nvSpPr>
        <p:spPr>
          <a:xfrm>
            <a:off x="982163" y="7704753"/>
            <a:ext cx="524949" cy="880560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82" name="Oval"/>
          <p:cNvSpPr/>
          <p:nvPr/>
        </p:nvSpPr>
        <p:spPr>
          <a:xfrm>
            <a:off x="3369836" y="7941827"/>
            <a:ext cx="372545" cy="880560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83" name="Oval"/>
          <p:cNvSpPr/>
          <p:nvPr/>
        </p:nvSpPr>
        <p:spPr>
          <a:xfrm>
            <a:off x="3894785" y="7992629"/>
            <a:ext cx="372545" cy="880560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84" name="Oval"/>
          <p:cNvSpPr/>
          <p:nvPr/>
        </p:nvSpPr>
        <p:spPr>
          <a:xfrm>
            <a:off x="4724544" y="7941827"/>
            <a:ext cx="372545" cy="880560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85" name="Oval"/>
          <p:cNvSpPr/>
          <p:nvPr/>
        </p:nvSpPr>
        <p:spPr>
          <a:xfrm>
            <a:off x="5605104" y="7670885"/>
            <a:ext cx="1761120" cy="1405510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86" name="Oval"/>
          <p:cNvSpPr/>
          <p:nvPr/>
        </p:nvSpPr>
        <p:spPr>
          <a:xfrm>
            <a:off x="5706707" y="6807259"/>
            <a:ext cx="372545" cy="880560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87" name="Oval"/>
          <p:cNvSpPr/>
          <p:nvPr/>
        </p:nvSpPr>
        <p:spPr>
          <a:xfrm>
            <a:off x="4707610" y="6620987"/>
            <a:ext cx="745089" cy="880560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88" name="Oval"/>
          <p:cNvSpPr/>
          <p:nvPr/>
        </p:nvSpPr>
        <p:spPr>
          <a:xfrm>
            <a:off x="3928653" y="6383913"/>
            <a:ext cx="762023" cy="880560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89" name="Oval"/>
          <p:cNvSpPr/>
          <p:nvPr/>
        </p:nvSpPr>
        <p:spPr>
          <a:xfrm>
            <a:off x="1422443" y="6383913"/>
            <a:ext cx="745089" cy="880560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90" name="Oval"/>
          <p:cNvSpPr/>
          <p:nvPr/>
        </p:nvSpPr>
        <p:spPr>
          <a:xfrm>
            <a:off x="2709416" y="6570185"/>
            <a:ext cx="372545" cy="880560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91" name="Oval"/>
          <p:cNvSpPr/>
          <p:nvPr/>
        </p:nvSpPr>
        <p:spPr>
          <a:xfrm>
            <a:off x="3369836" y="6637921"/>
            <a:ext cx="372545" cy="880560"/>
          </a:xfrm>
          <a:prstGeom prst="ellipse">
            <a:avLst/>
          </a:prstGeom>
          <a:ln w="508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pic>
        <p:nvPicPr>
          <p:cNvPr id="692" name="var1phrase1.mov" descr="var1phrase1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83252" y="-237222"/>
            <a:ext cx="1" cy="1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Theme and Vari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Theme and Variation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4999" fill="hold"/>
                                        <p:tgtEl>
                                          <p:spTgt spid="6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3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3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3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3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3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3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showWhenStopped="0">
                <p:cTn id="119" fill="hold" display="0">
                  <p:stCondLst>
                    <p:cond delay="indefinite"/>
                  </p:stCondLst>
                </p:cTn>
                <p:tgtEl>
                  <p:spTgt spid="692"/>
                </p:tgtEl>
              </p:cMediaNode>
            </p:video>
          </p:childTnLst>
        </p:cTn>
      </p:par>
    </p:tnLst>
    <p:bldLst>
      <p:bldP spid="655" grpId="2" animBg="1" advAuto="0"/>
      <p:bldP spid="656" grpId="3" animBg="1" advAuto="0"/>
      <p:bldP spid="657" grpId="4" animBg="1" advAuto="0"/>
      <p:bldP spid="658" grpId="5" animBg="1" advAuto="0"/>
      <p:bldP spid="659" grpId="6" animBg="1" advAuto="0"/>
      <p:bldP spid="660" grpId="7" animBg="1" advAuto="0"/>
      <p:bldP spid="661" grpId="8" animBg="1" advAuto="0"/>
      <p:bldP spid="662" grpId="9" animBg="1" advAuto="0"/>
      <p:bldP spid="663" grpId="10" animBg="1" advAuto="0"/>
      <p:bldP spid="664" grpId="11" animBg="1" advAuto="0"/>
      <p:bldP spid="665" grpId="12" animBg="1" advAuto="0"/>
      <p:bldP spid="666" grpId="13" animBg="1" advAuto="0"/>
      <p:bldP spid="667" grpId="14" animBg="1" advAuto="0"/>
      <p:bldP spid="668" grpId="15" animBg="1" advAuto="0"/>
      <p:bldP spid="669" grpId="16" animBg="1" advAuto="0"/>
      <p:bldP spid="670" grpId="17" animBg="1" advAuto="0"/>
      <p:bldP spid="671" grpId="18" animBg="1" advAuto="0"/>
      <p:bldP spid="672" grpId="19" animBg="1" advAuto="0"/>
      <p:bldP spid="673" grpId="20" animBg="1" advAuto="0"/>
      <p:bldP spid="674" grpId="21" animBg="1" advAuto="0"/>
      <p:bldP spid="675" grpId="22" animBg="1" advAuto="0"/>
      <p:bldP spid="676" grpId="23" animBg="1" advAuto="0"/>
      <p:bldP spid="677" grpId="24" animBg="1" advAuto="0"/>
      <p:bldP spid="678" grpId="25" animBg="1" advAuto="0"/>
      <p:bldP spid="679" grpId="26" animBg="1" advAuto="0"/>
      <p:bldP spid="680" grpId="27" animBg="1" advAuto="0"/>
      <p:bldP spid="681" grpId="28" animBg="1" advAuto="0"/>
      <p:bldP spid="682" grpId="29" animBg="1" advAuto="0"/>
      <p:bldP spid="683" grpId="30" animBg="1" advAuto="0"/>
      <p:bldP spid="684" grpId="31" animBg="1" advAuto="0"/>
      <p:bldP spid="685" grpId="32" animBg="1" advAuto="0"/>
      <p:bldP spid="686" grpId="33" animBg="1" advAuto="0"/>
      <p:bldP spid="687" grpId="34" animBg="1" advAuto="0"/>
      <p:bldP spid="688" grpId="35" animBg="1" advAuto="0"/>
      <p:bldP spid="689" grpId="36" animBg="1" advAuto="0"/>
      <p:bldP spid="690" grpId="37" animBg="1" advAuto="0"/>
      <p:bldP spid="691" grpId="38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Matching a variation to a theme"/>
          <p:cNvSpPr txBox="1">
            <a:spLocks noGrp="1"/>
          </p:cNvSpPr>
          <p:nvPr>
            <p:ph type="body" idx="13"/>
          </p:nvPr>
        </p:nvSpPr>
        <p:spPr>
          <a:xfrm>
            <a:off x="338677" y="-101752"/>
            <a:ext cx="16662908" cy="701795"/>
          </a:xfrm>
          <a:prstGeom prst="rect">
            <a:avLst/>
          </a:prstGeom>
        </p:spPr>
        <p:txBody>
          <a:bodyPr/>
          <a:lstStyle/>
          <a:p>
            <a:r>
              <a:t>Matching a variation to a theme</a:t>
            </a:r>
          </a:p>
        </p:txBody>
      </p:sp>
      <p:sp>
        <p:nvSpPr>
          <p:cNvPr id="696" name="Quiz"/>
          <p:cNvSpPr txBox="1">
            <a:spLocks noGrp="1"/>
          </p:cNvSpPr>
          <p:nvPr>
            <p:ph type="title"/>
          </p:nvPr>
        </p:nvSpPr>
        <p:spPr>
          <a:xfrm>
            <a:off x="338677" y="-1354857"/>
            <a:ext cx="16662908" cy="1219237"/>
          </a:xfrm>
          <a:prstGeom prst="rect">
            <a:avLst/>
          </a:prstGeom>
        </p:spPr>
        <p:txBody>
          <a:bodyPr/>
          <a:lstStyle/>
          <a:p>
            <a:r>
              <a:t>Quiz</a:t>
            </a:r>
          </a:p>
        </p:txBody>
      </p:sp>
      <p:sp>
        <p:nvSpPr>
          <p:cNvPr id="6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958040" y="10948574"/>
            <a:ext cx="365485" cy="430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698" name="Rectangle"/>
          <p:cNvSpPr/>
          <p:nvPr/>
        </p:nvSpPr>
        <p:spPr>
          <a:xfrm>
            <a:off x="1219237" y="7467679"/>
            <a:ext cx="1693385" cy="4572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699" name="Rectangle"/>
          <p:cNvSpPr/>
          <p:nvPr/>
        </p:nvSpPr>
        <p:spPr>
          <a:xfrm>
            <a:off x="10160310" y="7247539"/>
            <a:ext cx="1998194" cy="7620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00" name="Rectangle"/>
          <p:cNvSpPr/>
          <p:nvPr/>
        </p:nvSpPr>
        <p:spPr>
          <a:xfrm>
            <a:off x="14088963" y="7247539"/>
            <a:ext cx="1845790" cy="4572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01" name="Rectangle"/>
          <p:cNvSpPr/>
          <p:nvPr/>
        </p:nvSpPr>
        <p:spPr>
          <a:xfrm>
            <a:off x="3556108" y="1540832"/>
            <a:ext cx="2675548" cy="4572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02" name="Rectangle"/>
          <p:cNvSpPr/>
          <p:nvPr/>
        </p:nvSpPr>
        <p:spPr>
          <a:xfrm>
            <a:off x="3996389" y="1998045"/>
            <a:ext cx="1422443" cy="4572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03" name="Line"/>
          <p:cNvSpPr/>
          <p:nvPr/>
        </p:nvSpPr>
        <p:spPr>
          <a:xfrm flipH="1" flipV="1">
            <a:off x="8973202" y="5437807"/>
            <a:ext cx="2532352" cy="2336969"/>
          </a:xfrm>
          <a:prstGeom prst="line">
            <a:avLst/>
          </a:prstGeom>
          <a:ln w="50800">
            <a:solidFill>
              <a:srgbClr val="E09F00"/>
            </a:solidFill>
            <a:miter lim="400000"/>
            <a:headEnd type="stealth"/>
          </a:ln>
        </p:spPr>
        <p:txBody>
          <a:bodyPr lIns="67735" tIns="67735" rIns="67735" bIns="67735" anchor="ctr"/>
          <a:lstStyle/>
          <a:p>
            <a:pPr algn="l" defTabSz="60963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704" name="Line"/>
          <p:cNvSpPr/>
          <p:nvPr/>
        </p:nvSpPr>
        <p:spPr>
          <a:xfrm flipV="1">
            <a:off x="5399902" y="5446015"/>
            <a:ext cx="2568473" cy="2303360"/>
          </a:xfrm>
          <a:prstGeom prst="line">
            <a:avLst/>
          </a:prstGeom>
          <a:ln w="50800">
            <a:solidFill>
              <a:srgbClr val="E09F00"/>
            </a:solidFill>
            <a:miter lim="400000"/>
            <a:headEnd type="stealth"/>
          </a:ln>
        </p:spPr>
        <p:txBody>
          <a:bodyPr lIns="67735" tIns="67735" rIns="67735" bIns="67735" anchor="ctr"/>
          <a:lstStyle/>
          <a:p>
            <a:pPr algn="l" defTabSz="60963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705" name="?"/>
          <p:cNvSpPr txBox="1"/>
          <p:nvPr/>
        </p:nvSpPr>
        <p:spPr>
          <a:xfrm>
            <a:off x="5934492" y="5791494"/>
            <a:ext cx="481438" cy="998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4200" b="0">
                <a:solidFill>
                  <a:srgbClr val="60606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sz="5600"/>
              <a:t>?</a:t>
            </a:r>
          </a:p>
        </p:txBody>
      </p:sp>
      <p:sp>
        <p:nvSpPr>
          <p:cNvPr id="706" name="?"/>
          <p:cNvSpPr txBox="1"/>
          <p:nvPr/>
        </p:nvSpPr>
        <p:spPr>
          <a:xfrm>
            <a:off x="10370049" y="5622155"/>
            <a:ext cx="481438" cy="998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4200" b="0">
                <a:solidFill>
                  <a:srgbClr val="60606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sz="5600"/>
              <a:t>?</a:t>
            </a:r>
          </a:p>
        </p:txBody>
      </p:sp>
      <p:pic>
        <p:nvPicPr>
          <p:cNvPr id="707" name="k354theme.mov" descr="k354theme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749384" y="6807260"/>
            <a:ext cx="1" cy="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8" name="k353theme.mov" descr="k353theme.mov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5611" y="6807260"/>
            <a:ext cx="1" cy="1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I/T"/>
          <p:cNvSpPr txBox="1"/>
          <p:nvPr/>
        </p:nvSpPr>
        <p:spPr>
          <a:xfrm>
            <a:off x="959448" y="9769342"/>
            <a:ext cx="576016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b="0">
                <a:solidFill>
                  <a:srgbClr val="60606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3200"/>
              <a:t>I</a:t>
            </a:r>
            <a:r>
              <a:rPr sz="3200">
                <a:solidFill>
                  <a:srgbClr val="E09F00"/>
                </a:solidFill>
              </a:rPr>
              <a:t>/T</a:t>
            </a:r>
          </a:p>
        </p:txBody>
      </p:sp>
      <p:sp>
        <p:nvSpPr>
          <p:cNvPr id="710" name="V65/T"/>
          <p:cNvSpPr txBox="1"/>
          <p:nvPr/>
        </p:nvSpPr>
        <p:spPr>
          <a:xfrm>
            <a:off x="2009279" y="9794743"/>
            <a:ext cx="946309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b="0">
                <a:solidFill>
                  <a:srgbClr val="60606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3200"/>
              <a:t>V</a:t>
            </a:r>
            <a:r>
              <a:rPr sz="3200" baseline="31999"/>
              <a:t>65</a:t>
            </a:r>
            <a:r>
              <a:rPr sz="3200">
                <a:solidFill>
                  <a:srgbClr val="E09F00"/>
                </a:solidFill>
              </a:rPr>
              <a:t>/T</a:t>
            </a:r>
          </a:p>
        </p:txBody>
      </p:sp>
      <p:sp>
        <p:nvSpPr>
          <p:cNvPr id="711" name="V7/T"/>
          <p:cNvSpPr txBox="1"/>
          <p:nvPr/>
        </p:nvSpPr>
        <p:spPr>
          <a:xfrm>
            <a:off x="3073626" y="9794743"/>
            <a:ext cx="81486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b="0">
                <a:solidFill>
                  <a:srgbClr val="60606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3200"/>
              <a:t>V</a:t>
            </a:r>
            <a:r>
              <a:rPr sz="3200" baseline="31999"/>
              <a:t>7</a:t>
            </a:r>
            <a:r>
              <a:rPr sz="3200">
                <a:solidFill>
                  <a:srgbClr val="E09F00"/>
                </a:solidFill>
              </a:rPr>
              <a:t>/T</a:t>
            </a:r>
          </a:p>
        </p:txBody>
      </p:sp>
      <p:sp>
        <p:nvSpPr>
          <p:cNvPr id="712" name="I/T"/>
          <p:cNvSpPr txBox="1"/>
          <p:nvPr/>
        </p:nvSpPr>
        <p:spPr>
          <a:xfrm>
            <a:off x="4260356" y="9777809"/>
            <a:ext cx="576016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b="0">
                <a:solidFill>
                  <a:srgbClr val="60606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3200"/>
              <a:t>I</a:t>
            </a:r>
            <a:r>
              <a:rPr sz="3200">
                <a:solidFill>
                  <a:srgbClr val="E09F00"/>
                </a:solidFill>
              </a:rPr>
              <a:t>/T</a:t>
            </a:r>
          </a:p>
        </p:txBody>
      </p:sp>
      <p:sp>
        <p:nvSpPr>
          <p:cNvPr id="713" name="V7/D"/>
          <p:cNvSpPr txBox="1"/>
          <p:nvPr/>
        </p:nvSpPr>
        <p:spPr>
          <a:xfrm>
            <a:off x="6204085" y="9777809"/>
            <a:ext cx="853335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b="0">
                <a:solidFill>
                  <a:srgbClr val="60606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3200"/>
              <a:t>V</a:t>
            </a:r>
            <a:r>
              <a:rPr sz="3200" baseline="31999"/>
              <a:t>7</a:t>
            </a:r>
            <a:r>
              <a:rPr sz="3200">
                <a:solidFill>
                  <a:srgbClr val="E09F00"/>
                </a:solidFill>
              </a:rPr>
              <a:t>/D</a:t>
            </a:r>
          </a:p>
        </p:txBody>
      </p:sp>
      <p:sp>
        <p:nvSpPr>
          <p:cNvPr id="714" name="I/T"/>
          <p:cNvSpPr txBox="1"/>
          <p:nvPr/>
        </p:nvSpPr>
        <p:spPr>
          <a:xfrm>
            <a:off x="9370040" y="9794743"/>
            <a:ext cx="576016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b="0">
                <a:solidFill>
                  <a:srgbClr val="60606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3200"/>
              <a:t>I</a:t>
            </a:r>
            <a:r>
              <a:rPr sz="3200">
                <a:solidFill>
                  <a:srgbClr val="E09F00"/>
                </a:solidFill>
              </a:rPr>
              <a:t>/T</a:t>
            </a:r>
          </a:p>
        </p:txBody>
      </p:sp>
      <p:sp>
        <p:nvSpPr>
          <p:cNvPr id="715" name="V7/D"/>
          <p:cNvSpPr txBox="1"/>
          <p:nvPr/>
        </p:nvSpPr>
        <p:spPr>
          <a:xfrm>
            <a:off x="13007154" y="9794743"/>
            <a:ext cx="853335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b="0">
                <a:solidFill>
                  <a:srgbClr val="60606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3200"/>
              <a:t>V</a:t>
            </a:r>
            <a:r>
              <a:rPr sz="3200" baseline="31999"/>
              <a:t>7</a:t>
            </a:r>
            <a:r>
              <a:rPr sz="3200">
                <a:solidFill>
                  <a:srgbClr val="E09F00"/>
                </a:solidFill>
              </a:rPr>
              <a:t>/D</a:t>
            </a:r>
          </a:p>
        </p:txBody>
      </p:sp>
      <p:sp>
        <p:nvSpPr>
          <p:cNvPr id="716" name="V7/D"/>
          <p:cNvSpPr txBox="1"/>
          <p:nvPr/>
        </p:nvSpPr>
        <p:spPr>
          <a:xfrm>
            <a:off x="15039216" y="9777809"/>
            <a:ext cx="853335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b="0">
                <a:solidFill>
                  <a:srgbClr val="60606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3200"/>
              <a:t>V</a:t>
            </a:r>
            <a:r>
              <a:rPr sz="3200" baseline="31999"/>
              <a:t>7</a:t>
            </a:r>
            <a:r>
              <a:rPr sz="3200">
                <a:solidFill>
                  <a:srgbClr val="E09F00"/>
                </a:solidFill>
              </a:rPr>
              <a:t>/D</a:t>
            </a:r>
          </a:p>
        </p:txBody>
      </p:sp>
      <p:sp>
        <p:nvSpPr>
          <p:cNvPr id="717" name="I/D"/>
          <p:cNvSpPr txBox="1"/>
          <p:nvPr/>
        </p:nvSpPr>
        <p:spPr>
          <a:xfrm>
            <a:off x="14312421" y="9777809"/>
            <a:ext cx="614488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b="0">
                <a:solidFill>
                  <a:srgbClr val="60606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3200"/>
              <a:t>I</a:t>
            </a:r>
            <a:r>
              <a:rPr sz="3200">
                <a:solidFill>
                  <a:srgbClr val="E09F00"/>
                </a:solidFill>
              </a:rPr>
              <a:t>/D</a:t>
            </a:r>
          </a:p>
        </p:txBody>
      </p:sp>
      <p:sp>
        <p:nvSpPr>
          <p:cNvPr id="718" name="I/T"/>
          <p:cNvSpPr txBox="1"/>
          <p:nvPr/>
        </p:nvSpPr>
        <p:spPr>
          <a:xfrm>
            <a:off x="16465323" y="9794743"/>
            <a:ext cx="576016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b="0">
                <a:solidFill>
                  <a:srgbClr val="60606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3200"/>
              <a:t>I</a:t>
            </a:r>
            <a:r>
              <a:rPr sz="3200">
                <a:solidFill>
                  <a:srgbClr val="E09F00"/>
                </a:solidFill>
              </a:rPr>
              <a:t>/T</a:t>
            </a:r>
          </a:p>
        </p:txBody>
      </p:sp>
      <p:pic>
        <p:nvPicPr>
          <p:cNvPr id="719" name="k353theme.png" descr="k353them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" y="7963068"/>
            <a:ext cx="8487508" cy="1794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k354theme.png" descr="k354them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6532" y="7966801"/>
            <a:ext cx="8805603" cy="1753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1" name="k354var12.png" descr="k354var12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0039" y="2048847"/>
            <a:ext cx="14780832" cy="3183564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I/T"/>
          <p:cNvSpPr txBox="1"/>
          <p:nvPr/>
        </p:nvSpPr>
        <p:spPr>
          <a:xfrm>
            <a:off x="3409325" y="5002463"/>
            <a:ext cx="576016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b="0">
                <a:solidFill>
                  <a:srgbClr val="60606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3200"/>
              <a:t>I</a:t>
            </a:r>
            <a:r>
              <a:rPr sz="3200">
                <a:solidFill>
                  <a:srgbClr val="E09F00"/>
                </a:solidFill>
              </a:rPr>
              <a:t>/T</a:t>
            </a:r>
          </a:p>
        </p:txBody>
      </p:sp>
      <p:sp>
        <p:nvSpPr>
          <p:cNvPr id="723" name="V7/D"/>
          <p:cNvSpPr txBox="1"/>
          <p:nvPr/>
        </p:nvSpPr>
        <p:spPr>
          <a:xfrm>
            <a:off x="9571749" y="4985530"/>
            <a:ext cx="853335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b="0">
                <a:solidFill>
                  <a:srgbClr val="60606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3200"/>
              <a:t>V</a:t>
            </a:r>
            <a:r>
              <a:rPr sz="3200" baseline="31999"/>
              <a:t>7</a:t>
            </a:r>
            <a:r>
              <a:rPr sz="3200">
                <a:solidFill>
                  <a:srgbClr val="E09F00"/>
                </a:solidFill>
              </a:rPr>
              <a:t>/D</a:t>
            </a:r>
          </a:p>
        </p:txBody>
      </p:sp>
      <p:sp>
        <p:nvSpPr>
          <p:cNvPr id="724" name="V7/D"/>
          <p:cNvSpPr txBox="1"/>
          <p:nvPr/>
        </p:nvSpPr>
        <p:spPr>
          <a:xfrm>
            <a:off x="12721445" y="4985530"/>
            <a:ext cx="853335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b="0">
                <a:solidFill>
                  <a:srgbClr val="60606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3200"/>
              <a:t>V</a:t>
            </a:r>
            <a:r>
              <a:rPr sz="3200" baseline="31999"/>
              <a:t>7</a:t>
            </a:r>
            <a:r>
              <a:rPr sz="3200">
                <a:solidFill>
                  <a:srgbClr val="E09F00"/>
                </a:solidFill>
              </a:rPr>
              <a:t>/D</a:t>
            </a:r>
          </a:p>
        </p:txBody>
      </p:sp>
      <p:sp>
        <p:nvSpPr>
          <p:cNvPr id="725" name="I/D"/>
          <p:cNvSpPr txBox="1"/>
          <p:nvPr/>
        </p:nvSpPr>
        <p:spPr>
          <a:xfrm>
            <a:off x="11588237" y="4951662"/>
            <a:ext cx="614488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b="0">
                <a:solidFill>
                  <a:srgbClr val="60606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3200"/>
              <a:t>I</a:t>
            </a:r>
            <a:r>
              <a:rPr sz="3200">
                <a:solidFill>
                  <a:srgbClr val="E09F00"/>
                </a:solidFill>
              </a:rPr>
              <a:t>/D</a:t>
            </a:r>
          </a:p>
        </p:txBody>
      </p:sp>
      <p:sp>
        <p:nvSpPr>
          <p:cNvPr id="726" name="I/T"/>
          <p:cNvSpPr txBox="1"/>
          <p:nvPr/>
        </p:nvSpPr>
        <p:spPr>
          <a:xfrm>
            <a:off x="14636467" y="4951662"/>
            <a:ext cx="576016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b="0">
                <a:solidFill>
                  <a:srgbClr val="60606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3200"/>
              <a:t>I</a:t>
            </a:r>
            <a:r>
              <a:rPr sz="3200">
                <a:solidFill>
                  <a:srgbClr val="E09F00"/>
                </a:solidFill>
              </a:rPr>
              <a:t>/T</a:t>
            </a:r>
          </a:p>
        </p:txBody>
      </p:sp>
      <p:sp>
        <p:nvSpPr>
          <p:cNvPr id="727" name="Rectangle"/>
          <p:cNvSpPr/>
          <p:nvPr/>
        </p:nvSpPr>
        <p:spPr>
          <a:xfrm>
            <a:off x="118537" y="7975269"/>
            <a:ext cx="8483859" cy="2827954"/>
          </a:xfrm>
          <a:prstGeom prst="rect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pic>
        <p:nvPicPr>
          <p:cNvPr id="728" name="k354var12.mov" descr="k354var12.mov"/>
          <p:cNvPicPr>
            <a:picLocks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79978" y="-835552"/>
            <a:ext cx="1" cy="1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Oval"/>
          <p:cNvSpPr/>
          <p:nvPr/>
        </p:nvSpPr>
        <p:spPr>
          <a:xfrm>
            <a:off x="1114358" y="7998319"/>
            <a:ext cx="266197" cy="603929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30" name="Oval"/>
          <p:cNvSpPr/>
          <p:nvPr/>
        </p:nvSpPr>
        <p:spPr>
          <a:xfrm>
            <a:off x="1831224" y="8077344"/>
            <a:ext cx="266197" cy="603929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31" name="Oval"/>
          <p:cNvSpPr/>
          <p:nvPr/>
        </p:nvSpPr>
        <p:spPr>
          <a:xfrm>
            <a:off x="1114358" y="9161813"/>
            <a:ext cx="266197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32" name="Oval"/>
          <p:cNvSpPr/>
          <p:nvPr/>
        </p:nvSpPr>
        <p:spPr>
          <a:xfrm>
            <a:off x="1453035" y="9065854"/>
            <a:ext cx="266197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33" name="Oval"/>
          <p:cNvSpPr/>
          <p:nvPr/>
        </p:nvSpPr>
        <p:spPr>
          <a:xfrm>
            <a:off x="1831224" y="8992475"/>
            <a:ext cx="266197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34" name="Oval"/>
          <p:cNvSpPr/>
          <p:nvPr/>
        </p:nvSpPr>
        <p:spPr>
          <a:xfrm>
            <a:off x="2288438" y="8244211"/>
            <a:ext cx="266197" cy="37179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35" name="Oval"/>
          <p:cNvSpPr/>
          <p:nvPr/>
        </p:nvSpPr>
        <p:spPr>
          <a:xfrm>
            <a:off x="3214155" y="8340170"/>
            <a:ext cx="266197" cy="37179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36" name="Oval"/>
          <p:cNvSpPr/>
          <p:nvPr/>
        </p:nvSpPr>
        <p:spPr>
          <a:xfrm>
            <a:off x="3812484" y="8244211"/>
            <a:ext cx="266197" cy="37179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37" name="Oval"/>
          <p:cNvSpPr/>
          <p:nvPr/>
        </p:nvSpPr>
        <p:spPr>
          <a:xfrm>
            <a:off x="2271504" y="9195681"/>
            <a:ext cx="266197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38" name="Oval"/>
          <p:cNvSpPr/>
          <p:nvPr/>
        </p:nvSpPr>
        <p:spPr>
          <a:xfrm>
            <a:off x="2581959" y="9116656"/>
            <a:ext cx="266196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39" name="Oval"/>
          <p:cNvSpPr/>
          <p:nvPr/>
        </p:nvSpPr>
        <p:spPr>
          <a:xfrm>
            <a:off x="2892862" y="8992475"/>
            <a:ext cx="266196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40" name="Oval"/>
          <p:cNvSpPr/>
          <p:nvPr/>
        </p:nvSpPr>
        <p:spPr>
          <a:xfrm>
            <a:off x="3214155" y="9271083"/>
            <a:ext cx="266197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41" name="Oval"/>
          <p:cNvSpPr/>
          <p:nvPr/>
        </p:nvSpPr>
        <p:spPr>
          <a:xfrm>
            <a:off x="3514220" y="9116656"/>
            <a:ext cx="266196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42" name="Oval"/>
          <p:cNvSpPr/>
          <p:nvPr/>
        </p:nvSpPr>
        <p:spPr>
          <a:xfrm>
            <a:off x="3812484" y="8990028"/>
            <a:ext cx="266197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43" name="Oval"/>
          <p:cNvSpPr/>
          <p:nvPr/>
        </p:nvSpPr>
        <p:spPr>
          <a:xfrm>
            <a:off x="4261235" y="9161813"/>
            <a:ext cx="266197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44" name="Oval"/>
          <p:cNvSpPr/>
          <p:nvPr/>
        </p:nvSpPr>
        <p:spPr>
          <a:xfrm>
            <a:off x="4591443" y="9065854"/>
            <a:ext cx="266196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45" name="Oval"/>
          <p:cNvSpPr/>
          <p:nvPr/>
        </p:nvSpPr>
        <p:spPr>
          <a:xfrm>
            <a:off x="4924711" y="8988948"/>
            <a:ext cx="266196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46" name="Oval"/>
          <p:cNvSpPr/>
          <p:nvPr/>
        </p:nvSpPr>
        <p:spPr>
          <a:xfrm>
            <a:off x="5254916" y="9161813"/>
            <a:ext cx="266197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47" name="Oval"/>
          <p:cNvSpPr/>
          <p:nvPr/>
        </p:nvSpPr>
        <p:spPr>
          <a:xfrm>
            <a:off x="5588184" y="9065854"/>
            <a:ext cx="266197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48" name="Oval"/>
          <p:cNvSpPr/>
          <p:nvPr/>
        </p:nvSpPr>
        <p:spPr>
          <a:xfrm>
            <a:off x="5939895" y="8999990"/>
            <a:ext cx="266196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49" name="Oval"/>
          <p:cNvSpPr/>
          <p:nvPr/>
        </p:nvSpPr>
        <p:spPr>
          <a:xfrm>
            <a:off x="4261235" y="8278079"/>
            <a:ext cx="266197" cy="37179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50" name="Oval"/>
          <p:cNvSpPr/>
          <p:nvPr/>
        </p:nvSpPr>
        <p:spPr>
          <a:xfrm>
            <a:off x="4924711" y="8278079"/>
            <a:ext cx="266196" cy="37179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51" name="Oval"/>
          <p:cNvSpPr/>
          <p:nvPr/>
        </p:nvSpPr>
        <p:spPr>
          <a:xfrm>
            <a:off x="5271850" y="8210343"/>
            <a:ext cx="266197" cy="37179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52" name="Oval"/>
          <p:cNvSpPr/>
          <p:nvPr/>
        </p:nvSpPr>
        <p:spPr>
          <a:xfrm>
            <a:off x="5939895" y="8278079"/>
            <a:ext cx="266196" cy="37179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53" name="Oval"/>
          <p:cNvSpPr/>
          <p:nvPr/>
        </p:nvSpPr>
        <p:spPr>
          <a:xfrm>
            <a:off x="6390453" y="9271083"/>
            <a:ext cx="266196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54" name="Oval"/>
          <p:cNvSpPr/>
          <p:nvPr/>
        </p:nvSpPr>
        <p:spPr>
          <a:xfrm>
            <a:off x="6688322" y="9116656"/>
            <a:ext cx="266196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55" name="Oval"/>
          <p:cNvSpPr/>
          <p:nvPr/>
        </p:nvSpPr>
        <p:spPr>
          <a:xfrm>
            <a:off x="6994990" y="8988948"/>
            <a:ext cx="266196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56" name="Oval"/>
          <p:cNvSpPr/>
          <p:nvPr/>
        </p:nvSpPr>
        <p:spPr>
          <a:xfrm>
            <a:off x="6405191" y="8244211"/>
            <a:ext cx="266197" cy="37179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57" name="Oval"/>
          <p:cNvSpPr/>
          <p:nvPr/>
        </p:nvSpPr>
        <p:spPr>
          <a:xfrm>
            <a:off x="7301658" y="9271083"/>
            <a:ext cx="266196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58" name="Oval"/>
          <p:cNvSpPr/>
          <p:nvPr/>
        </p:nvSpPr>
        <p:spPr>
          <a:xfrm>
            <a:off x="7619171" y="9195681"/>
            <a:ext cx="266197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59" name="Oval"/>
          <p:cNvSpPr/>
          <p:nvPr/>
        </p:nvSpPr>
        <p:spPr>
          <a:xfrm>
            <a:off x="7932477" y="9116656"/>
            <a:ext cx="266196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60" name="Oval"/>
          <p:cNvSpPr/>
          <p:nvPr/>
        </p:nvSpPr>
        <p:spPr>
          <a:xfrm>
            <a:off x="7301658" y="8345814"/>
            <a:ext cx="266196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61" name="Oval"/>
          <p:cNvSpPr/>
          <p:nvPr/>
        </p:nvSpPr>
        <p:spPr>
          <a:xfrm>
            <a:off x="7619171" y="8509156"/>
            <a:ext cx="266197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62" name="Oval"/>
          <p:cNvSpPr/>
          <p:nvPr/>
        </p:nvSpPr>
        <p:spPr>
          <a:xfrm>
            <a:off x="7932477" y="8345814"/>
            <a:ext cx="266196" cy="23632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63" name="Oval"/>
          <p:cNvSpPr/>
          <p:nvPr/>
        </p:nvSpPr>
        <p:spPr>
          <a:xfrm>
            <a:off x="9661671" y="8227277"/>
            <a:ext cx="266196" cy="47339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64" name="Oval"/>
          <p:cNvSpPr/>
          <p:nvPr/>
        </p:nvSpPr>
        <p:spPr>
          <a:xfrm>
            <a:off x="9661671" y="9164637"/>
            <a:ext cx="266196" cy="512910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65" name="Oval"/>
          <p:cNvSpPr/>
          <p:nvPr/>
        </p:nvSpPr>
        <p:spPr>
          <a:xfrm>
            <a:off x="10372893" y="8278078"/>
            <a:ext cx="266196" cy="304060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66" name="Oval"/>
          <p:cNvSpPr/>
          <p:nvPr/>
        </p:nvSpPr>
        <p:spPr>
          <a:xfrm>
            <a:off x="10812609" y="8278078"/>
            <a:ext cx="266197" cy="304060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67" name="Oval"/>
          <p:cNvSpPr/>
          <p:nvPr/>
        </p:nvSpPr>
        <p:spPr>
          <a:xfrm>
            <a:off x="11389158" y="8278078"/>
            <a:ext cx="266197" cy="304060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68" name="Oval"/>
          <p:cNvSpPr/>
          <p:nvPr/>
        </p:nvSpPr>
        <p:spPr>
          <a:xfrm>
            <a:off x="11824496" y="9181924"/>
            <a:ext cx="266196" cy="196106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69" name="Oval"/>
          <p:cNvSpPr/>
          <p:nvPr/>
        </p:nvSpPr>
        <p:spPr>
          <a:xfrm>
            <a:off x="12253486" y="9447220"/>
            <a:ext cx="266196" cy="196107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70" name="Oval"/>
          <p:cNvSpPr/>
          <p:nvPr/>
        </p:nvSpPr>
        <p:spPr>
          <a:xfrm>
            <a:off x="12713170" y="9373841"/>
            <a:ext cx="266196" cy="196106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71" name="Oval"/>
          <p:cNvSpPr/>
          <p:nvPr/>
        </p:nvSpPr>
        <p:spPr>
          <a:xfrm>
            <a:off x="12713170" y="8382856"/>
            <a:ext cx="266196" cy="162240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72" name="Circle"/>
          <p:cNvSpPr/>
          <p:nvPr/>
        </p:nvSpPr>
        <p:spPr>
          <a:xfrm>
            <a:off x="13280551" y="8348988"/>
            <a:ext cx="266196" cy="263843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73" name="Circle"/>
          <p:cNvSpPr/>
          <p:nvPr/>
        </p:nvSpPr>
        <p:spPr>
          <a:xfrm>
            <a:off x="13707750" y="8332055"/>
            <a:ext cx="266197" cy="263843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74" name="Circle"/>
          <p:cNvSpPr/>
          <p:nvPr/>
        </p:nvSpPr>
        <p:spPr>
          <a:xfrm>
            <a:off x="14114163" y="8348988"/>
            <a:ext cx="266197" cy="263843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75" name="Circle"/>
          <p:cNvSpPr/>
          <p:nvPr/>
        </p:nvSpPr>
        <p:spPr>
          <a:xfrm>
            <a:off x="14563262" y="8298187"/>
            <a:ext cx="266196" cy="263843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76" name="Oval"/>
          <p:cNvSpPr/>
          <p:nvPr/>
        </p:nvSpPr>
        <p:spPr>
          <a:xfrm>
            <a:off x="13300724" y="9291193"/>
            <a:ext cx="266196" cy="196106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77" name="Oval"/>
          <p:cNvSpPr/>
          <p:nvPr/>
        </p:nvSpPr>
        <p:spPr>
          <a:xfrm>
            <a:off x="14563262" y="9181924"/>
            <a:ext cx="266196" cy="196106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78" name="Oval"/>
          <p:cNvSpPr/>
          <p:nvPr/>
        </p:nvSpPr>
        <p:spPr>
          <a:xfrm>
            <a:off x="15112905" y="9209418"/>
            <a:ext cx="266197" cy="196106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79" name="Oval"/>
          <p:cNvSpPr/>
          <p:nvPr/>
        </p:nvSpPr>
        <p:spPr>
          <a:xfrm>
            <a:off x="15578028" y="9291193"/>
            <a:ext cx="266196" cy="196106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80" name="Oval"/>
          <p:cNvSpPr/>
          <p:nvPr/>
        </p:nvSpPr>
        <p:spPr>
          <a:xfrm>
            <a:off x="16060258" y="9181924"/>
            <a:ext cx="266197" cy="196106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81" name="Oval"/>
          <p:cNvSpPr/>
          <p:nvPr/>
        </p:nvSpPr>
        <p:spPr>
          <a:xfrm>
            <a:off x="16559344" y="9464153"/>
            <a:ext cx="266197" cy="196107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82" name="Oval"/>
          <p:cNvSpPr/>
          <p:nvPr/>
        </p:nvSpPr>
        <p:spPr>
          <a:xfrm>
            <a:off x="15112905" y="8210343"/>
            <a:ext cx="266197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83" name="Oval"/>
          <p:cNvSpPr/>
          <p:nvPr/>
        </p:nvSpPr>
        <p:spPr>
          <a:xfrm>
            <a:off x="15578028" y="8365922"/>
            <a:ext cx="266196" cy="162240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84" name="Oval"/>
          <p:cNvSpPr/>
          <p:nvPr/>
        </p:nvSpPr>
        <p:spPr>
          <a:xfrm>
            <a:off x="16060258" y="8261144"/>
            <a:ext cx="266197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85" name="Oval"/>
          <p:cNvSpPr/>
          <p:nvPr/>
        </p:nvSpPr>
        <p:spPr>
          <a:xfrm>
            <a:off x="3417811" y="4523351"/>
            <a:ext cx="459011" cy="37179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86" name="Oval"/>
          <p:cNvSpPr/>
          <p:nvPr/>
        </p:nvSpPr>
        <p:spPr>
          <a:xfrm>
            <a:off x="3880669" y="4410458"/>
            <a:ext cx="327199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87" name="Oval"/>
          <p:cNvSpPr/>
          <p:nvPr/>
        </p:nvSpPr>
        <p:spPr>
          <a:xfrm>
            <a:off x="3344432" y="2496933"/>
            <a:ext cx="395573" cy="795846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88" name="Oval"/>
          <p:cNvSpPr/>
          <p:nvPr/>
        </p:nvSpPr>
        <p:spPr>
          <a:xfrm>
            <a:off x="4350577" y="2638048"/>
            <a:ext cx="395573" cy="666050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89" name="Oval"/>
          <p:cNvSpPr/>
          <p:nvPr/>
        </p:nvSpPr>
        <p:spPr>
          <a:xfrm>
            <a:off x="5319598" y="2638048"/>
            <a:ext cx="395573" cy="666050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90" name="Oval"/>
          <p:cNvSpPr/>
          <p:nvPr/>
        </p:nvSpPr>
        <p:spPr>
          <a:xfrm>
            <a:off x="4384764" y="4279044"/>
            <a:ext cx="327199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91" name="Oval"/>
          <p:cNvSpPr/>
          <p:nvPr/>
        </p:nvSpPr>
        <p:spPr>
          <a:xfrm>
            <a:off x="4845898" y="4060492"/>
            <a:ext cx="327199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92" name="Oval"/>
          <p:cNvSpPr/>
          <p:nvPr/>
        </p:nvSpPr>
        <p:spPr>
          <a:xfrm>
            <a:off x="5353785" y="4279044"/>
            <a:ext cx="327199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93" name="Oval"/>
          <p:cNvSpPr/>
          <p:nvPr/>
        </p:nvSpPr>
        <p:spPr>
          <a:xfrm>
            <a:off x="5828062" y="4421703"/>
            <a:ext cx="327199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94" name="Oval"/>
          <p:cNvSpPr/>
          <p:nvPr/>
        </p:nvSpPr>
        <p:spPr>
          <a:xfrm>
            <a:off x="6497657" y="2636594"/>
            <a:ext cx="395575" cy="655303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95" name="Oval"/>
          <p:cNvSpPr/>
          <p:nvPr/>
        </p:nvSpPr>
        <p:spPr>
          <a:xfrm>
            <a:off x="6556218" y="4521387"/>
            <a:ext cx="459013" cy="371795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96" name="Oval"/>
          <p:cNvSpPr/>
          <p:nvPr/>
        </p:nvSpPr>
        <p:spPr>
          <a:xfrm>
            <a:off x="7019075" y="4408495"/>
            <a:ext cx="327199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97" name="Oval"/>
          <p:cNvSpPr/>
          <p:nvPr/>
        </p:nvSpPr>
        <p:spPr>
          <a:xfrm>
            <a:off x="7523171" y="4277082"/>
            <a:ext cx="327199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98" name="Oval"/>
          <p:cNvSpPr/>
          <p:nvPr/>
        </p:nvSpPr>
        <p:spPr>
          <a:xfrm>
            <a:off x="7984306" y="4058528"/>
            <a:ext cx="327199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799" name="Oval"/>
          <p:cNvSpPr/>
          <p:nvPr/>
        </p:nvSpPr>
        <p:spPr>
          <a:xfrm>
            <a:off x="8492193" y="4277082"/>
            <a:ext cx="327198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00" name="Oval"/>
          <p:cNvSpPr/>
          <p:nvPr/>
        </p:nvSpPr>
        <p:spPr>
          <a:xfrm>
            <a:off x="8966468" y="4419741"/>
            <a:ext cx="327199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01" name="Oval"/>
          <p:cNvSpPr/>
          <p:nvPr/>
        </p:nvSpPr>
        <p:spPr>
          <a:xfrm>
            <a:off x="8496742" y="2762935"/>
            <a:ext cx="327199" cy="512910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02" name="Oval"/>
          <p:cNvSpPr/>
          <p:nvPr/>
        </p:nvSpPr>
        <p:spPr>
          <a:xfrm>
            <a:off x="9666514" y="2692025"/>
            <a:ext cx="395573" cy="598241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03" name="Oval"/>
          <p:cNvSpPr/>
          <p:nvPr/>
        </p:nvSpPr>
        <p:spPr>
          <a:xfrm>
            <a:off x="10637388" y="2692025"/>
            <a:ext cx="395573" cy="598241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04" name="Oval"/>
          <p:cNvSpPr/>
          <p:nvPr/>
        </p:nvSpPr>
        <p:spPr>
          <a:xfrm>
            <a:off x="11616463" y="2638048"/>
            <a:ext cx="395573" cy="598241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05" name="Oval"/>
          <p:cNvSpPr/>
          <p:nvPr/>
        </p:nvSpPr>
        <p:spPr>
          <a:xfrm>
            <a:off x="12837800" y="2496934"/>
            <a:ext cx="327199" cy="512910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06" name="Oval"/>
          <p:cNvSpPr/>
          <p:nvPr/>
        </p:nvSpPr>
        <p:spPr>
          <a:xfrm>
            <a:off x="13786095" y="2500859"/>
            <a:ext cx="327199" cy="666051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07" name="Oval"/>
          <p:cNvSpPr/>
          <p:nvPr/>
        </p:nvSpPr>
        <p:spPr>
          <a:xfrm>
            <a:off x="14666656" y="2638048"/>
            <a:ext cx="395573" cy="598241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08" name="Oval"/>
          <p:cNvSpPr/>
          <p:nvPr/>
        </p:nvSpPr>
        <p:spPr>
          <a:xfrm>
            <a:off x="9666514" y="4737846"/>
            <a:ext cx="327199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09" name="Oval"/>
          <p:cNvSpPr/>
          <p:nvPr/>
        </p:nvSpPr>
        <p:spPr>
          <a:xfrm>
            <a:off x="10160236" y="4277082"/>
            <a:ext cx="327198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10" name="Oval"/>
          <p:cNvSpPr/>
          <p:nvPr/>
        </p:nvSpPr>
        <p:spPr>
          <a:xfrm>
            <a:off x="10671575" y="4615051"/>
            <a:ext cx="327199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11" name="Oval"/>
          <p:cNvSpPr/>
          <p:nvPr/>
        </p:nvSpPr>
        <p:spPr>
          <a:xfrm>
            <a:off x="11121035" y="4268483"/>
            <a:ext cx="327199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12" name="Oval"/>
          <p:cNvSpPr/>
          <p:nvPr/>
        </p:nvSpPr>
        <p:spPr>
          <a:xfrm>
            <a:off x="11622762" y="4540284"/>
            <a:ext cx="327198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13" name="Oval"/>
          <p:cNvSpPr/>
          <p:nvPr/>
        </p:nvSpPr>
        <p:spPr>
          <a:xfrm>
            <a:off x="12137772" y="4268483"/>
            <a:ext cx="327199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14" name="Oval"/>
          <p:cNvSpPr/>
          <p:nvPr/>
        </p:nvSpPr>
        <p:spPr>
          <a:xfrm>
            <a:off x="12848034" y="4598383"/>
            <a:ext cx="327198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15" name="Oval"/>
          <p:cNvSpPr/>
          <p:nvPr/>
        </p:nvSpPr>
        <p:spPr>
          <a:xfrm>
            <a:off x="13294538" y="4268483"/>
            <a:ext cx="327198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16" name="Oval"/>
          <p:cNvSpPr/>
          <p:nvPr/>
        </p:nvSpPr>
        <p:spPr>
          <a:xfrm>
            <a:off x="13779779" y="4737846"/>
            <a:ext cx="327199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17" name="Oval"/>
          <p:cNvSpPr/>
          <p:nvPr/>
        </p:nvSpPr>
        <p:spPr>
          <a:xfrm>
            <a:off x="14259442" y="4268483"/>
            <a:ext cx="327199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18" name="Oval"/>
          <p:cNvSpPr/>
          <p:nvPr/>
        </p:nvSpPr>
        <p:spPr>
          <a:xfrm>
            <a:off x="14700844" y="4541132"/>
            <a:ext cx="327198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19" name="Oval"/>
          <p:cNvSpPr/>
          <p:nvPr/>
        </p:nvSpPr>
        <p:spPr>
          <a:xfrm>
            <a:off x="15193045" y="4268483"/>
            <a:ext cx="327198" cy="337928"/>
          </a:xfrm>
          <a:prstGeom prst="ellipse">
            <a:avLst/>
          </a:prstGeom>
          <a:ln w="127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20" name="Rectangle"/>
          <p:cNvSpPr/>
          <p:nvPr/>
        </p:nvSpPr>
        <p:spPr>
          <a:xfrm>
            <a:off x="12611443" y="1848134"/>
            <a:ext cx="3271636" cy="3787626"/>
          </a:xfrm>
          <a:prstGeom prst="rect">
            <a:avLst/>
          </a:prstGeom>
          <a:ln w="381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21" name="Rectangle"/>
          <p:cNvSpPr/>
          <p:nvPr/>
        </p:nvSpPr>
        <p:spPr>
          <a:xfrm>
            <a:off x="6166637" y="7808377"/>
            <a:ext cx="2210838" cy="2712755"/>
          </a:xfrm>
          <a:prstGeom prst="rect">
            <a:avLst/>
          </a:prstGeom>
          <a:ln w="381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  <p:sp>
        <p:nvSpPr>
          <p:cNvPr id="822" name="Rectangle"/>
          <p:cNvSpPr/>
          <p:nvPr/>
        </p:nvSpPr>
        <p:spPr>
          <a:xfrm>
            <a:off x="14976763" y="7754260"/>
            <a:ext cx="2210839" cy="2712755"/>
          </a:xfrm>
          <a:prstGeom prst="rect">
            <a:avLst/>
          </a:prstGeom>
          <a:ln w="38100">
            <a:solidFill>
              <a:srgbClr val="E09F00"/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36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sz="48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6666" fill="hold"/>
                                        <p:tgtEl>
                                          <p:spTgt spid="7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11666" fill="hold"/>
                                        <p:tgtEl>
                                          <p:spTgt spid="7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11666" fill="hold"/>
                                        <p:tgtEl>
                                          <p:spTgt spid="7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3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3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3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3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3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3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3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4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4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4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3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4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4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4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4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4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8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4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4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5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5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5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3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5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5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5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2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5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5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5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8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5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5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6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7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6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6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3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6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6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9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6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2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6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5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6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8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6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1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6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4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7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7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7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7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3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7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7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9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7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2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7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5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7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8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ntr" presetSubtype="0" fill="hold" grpId="7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1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7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4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8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7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8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8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3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8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6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8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9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8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2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8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5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8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8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8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1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8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4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9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7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9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9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3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9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6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9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9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9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2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9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5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9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8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ntr" presetSubtype="0" fill="hold" grpId="9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1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grpId="9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4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grpId="10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7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10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ntr" presetSubtype="0" fill="hold" grpId="10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3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ntr" presetSubtype="0" fill="hold" grpId="10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6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" presetClass="entr" presetSubtype="0" fill="hold" grpId="10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9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10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2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ntr" presetSubtype="0" fill="hold" grpId="10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5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grpId="10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8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ntr" presetSubtype="0" fill="hold" grpId="10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1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10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4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" presetClass="entr" presetSubtype="0" fill="hold" grpId="1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7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" presetClass="entr" presetSubtype="0" fill="hold" grpId="1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" presetClass="entr" presetSubtype="0" fill="hold" grpId="1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3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ntr" presetSubtype="0" fill="hold" grpId="1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6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1" presetClass="entr" presetSubtype="0" fill="hold" grpId="1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9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grpId="1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2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1" presetClass="entr" presetSubtype="0" fill="hold" grpId="1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5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showWhenStopped="0">
                <p:cTn id="356" fill="hold" display="0">
                  <p:stCondLst>
                    <p:cond delay="indefinite"/>
                  </p:stCondLst>
                </p:cTn>
                <p:tgtEl>
                  <p:spTgt spid="708"/>
                </p:tgtEl>
              </p:cMediaNode>
            </p:video>
            <p:video>
              <p:cMediaNode vol="100000" showWhenStopped="0">
                <p:cTn id="357" fill="hold" display="0">
                  <p:stCondLst>
                    <p:cond delay="indefinite"/>
                  </p:stCondLst>
                </p:cTn>
                <p:tgtEl>
                  <p:spTgt spid="707"/>
                </p:tgtEl>
              </p:cMediaNode>
            </p:video>
            <p:video>
              <p:cMediaNode vol="100000" showWhenStopped="0">
                <p:cTn id="358" fill="hold" display="0">
                  <p:stCondLst>
                    <p:cond delay="indefinite"/>
                  </p:stCondLst>
                </p:cTn>
                <p:tgtEl>
                  <p:spTgt spid="728"/>
                </p:tgtEl>
              </p:cMediaNode>
            </p:video>
          </p:childTnLst>
        </p:cTn>
      </p:par>
    </p:tnLst>
    <p:bldLst>
      <p:bldP spid="704" grpId="5" animBg="1" advAuto="0"/>
      <p:bldP spid="705" grpId="6" animBg="1" advAuto="0"/>
      <p:bldP spid="706" grpId="7" animBg="1" advAuto="0"/>
      <p:bldP spid="709" grpId="8" animBg="1" advAuto="0"/>
      <p:bldP spid="710" grpId="9" animBg="1" advAuto="0"/>
      <p:bldP spid="711" grpId="10" animBg="1" advAuto="0"/>
      <p:bldP spid="712" grpId="11" animBg="1" advAuto="0"/>
      <p:bldP spid="713" grpId="12" animBg="1" advAuto="0"/>
      <p:bldP spid="714" grpId="13" animBg="1" advAuto="0"/>
      <p:bldP spid="715" grpId="14" animBg="1" advAuto="0"/>
      <p:bldP spid="716" grpId="15" animBg="1" advAuto="0"/>
      <p:bldP spid="717" grpId="16" animBg="1" advAuto="0"/>
      <p:bldP spid="718" grpId="17" animBg="1" advAuto="0"/>
      <p:bldP spid="722" grpId="18" animBg="1" advAuto="0"/>
      <p:bldP spid="723" grpId="19" animBg="1" advAuto="0"/>
      <p:bldP spid="724" grpId="20" animBg="1" advAuto="0"/>
      <p:bldP spid="725" grpId="21" animBg="1" advAuto="0"/>
      <p:bldP spid="726" grpId="22" animBg="1" advAuto="0"/>
      <p:bldP spid="727" grpId="4" animBg="1" advAuto="0"/>
      <p:bldP spid="729" grpId="58" animBg="1" advAuto="0"/>
      <p:bldP spid="730" grpId="59" animBg="1" advAuto="0"/>
      <p:bldP spid="731" grpId="97" animBg="1" advAuto="0"/>
      <p:bldP spid="732" grpId="90" animBg="1" advAuto="0"/>
      <p:bldP spid="733" grpId="87" animBg="1" advAuto="0"/>
      <p:bldP spid="734" grpId="65" animBg="1" advAuto="0"/>
      <p:bldP spid="735" grpId="75" animBg="1" advAuto="0"/>
      <p:bldP spid="736" grpId="63" animBg="1" advAuto="0"/>
      <p:bldP spid="737" grpId="104" animBg="1" advAuto="0"/>
      <p:bldP spid="738" grpId="93" animBg="1" advAuto="0"/>
      <p:bldP spid="739" grpId="86" animBg="1" advAuto="0"/>
      <p:bldP spid="740" grpId="106" animBg="1" advAuto="0"/>
      <p:bldP spid="741" grpId="94" animBg="1" advAuto="0"/>
      <p:bldP spid="742" grpId="85" animBg="1" advAuto="0"/>
      <p:bldP spid="743" grpId="96" animBg="1" advAuto="0"/>
      <p:bldP spid="744" grpId="89" animBg="1" advAuto="0"/>
      <p:bldP spid="745" grpId="84" animBg="1" advAuto="0"/>
      <p:bldP spid="746" grpId="98" animBg="1" advAuto="0"/>
      <p:bldP spid="747" grpId="91" animBg="1" advAuto="0"/>
      <p:bldP spid="748" grpId="88" animBg="1" advAuto="0"/>
      <p:bldP spid="749" grpId="71" animBg="1" advAuto="0"/>
      <p:bldP spid="750" grpId="70" animBg="1" advAuto="0"/>
      <p:bldP spid="751" grpId="61" animBg="1" advAuto="0"/>
      <p:bldP spid="752" grpId="72" animBg="1" advAuto="0"/>
      <p:bldP spid="753" grpId="108" animBg="1" advAuto="0"/>
      <p:bldP spid="754" grpId="95" animBg="1" advAuto="0"/>
      <p:bldP spid="755" grpId="83" animBg="1" advAuto="0"/>
      <p:bldP spid="756" grpId="64" animBg="1" advAuto="0"/>
      <p:bldP spid="757" grpId="107" animBg="1" advAuto="0"/>
      <p:bldP spid="758" grpId="103" animBg="1" advAuto="0"/>
      <p:bldP spid="759" grpId="92" animBg="1" advAuto="0"/>
      <p:bldP spid="760" grpId="77" animBg="1" advAuto="0"/>
      <p:bldP spid="761" grpId="82" animBg="1" advAuto="0"/>
      <p:bldP spid="762" grpId="76" animBg="1" advAuto="0"/>
      <p:bldP spid="763" grpId="62" animBg="1" advAuto="0"/>
      <p:bldP spid="764" grpId="99" animBg="1" advAuto="0"/>
      <p:bldP spid="765" grpId="67" animBg="1" advAuto="0"/>
      <p:bldP spid="766" grpId="68" animBg="1" advAuto="0"/>
      <p:bldP spid="767" grpId="69" animBg="1" advAuto="0"/>
      <p:bldP spid="768" grpId="100" animBg="1" advAuto="0"/>
      <p:bldP spid="769" grpId="112" animBg="1" advAuto="0"/>
      <p:bldP spid="770" grpId="111" animBg="1" advAuto="0"/>
      <p:bldP spid="771" grpId="81" animBg="1" advAuto="0"/>
      <p:bldP spid="772" grpId="79" animBg="1" advAuto="0"/>
      <p:bldP spid="773" grpId="74" animBg="1" advAuto="0"/>
      <p:bldP spid="774" grpId="78" animBg="1" advAuto="0"/>
      <p:bldP spid="775" grpId="73" animBg="1" advAuto="0"/>
      <p:bldP spid="776" grpId="110" animBg="1" advAuto="0"/>
      <p:bldP spid="777" grpId="102" animBg="1" advAuto="0"/>
      <p:bldP spid="778" grpId="105" animBg="1" advAuto="0"/>
      <p:bldP spid="779" grpId="109" animBg="1" advAuto="0"/>
      <p:bldP spid="780" grpId="101" animBg="1" advAuto="0"/>
      <p:bldP spid="781" grpId="113" animBg="1" advAuto="0"/>
      <p:bldP spid="782" grpId="60" animBg="1" advAuto="0"/>
      <p:bldP spid="783" grpId="80" animBg="1" advAuto="0"/>
      <p:bldP spid="784" grpId="66" animBg="1" advAuto="0"/>
      <p:bldP spid="785" grpId="51" animBg="1" advAuto="0"/>
      <p:bldP spid="786" grpId="47" animBg="1" advAuto="0"/>
      <p:bldP spid="787" grpId="23" animBg="1" advAuto="0"/>
      <p:bldP spid="788" grpId="28" animBg="1" advAuto="0"/>
      <p:bldP spid="789" grpId="30" animBg="1" advAuto="0"/>
      <p:bldP spid="790" grpId="44" animBg="1" advAuto="0"/>
      <p:bldP spid="791" grpId="35" animBg="1" advAuto="0"/>
      <p:bldP spid="792" grpId="45" animBg="1" advAuto="0"/>
      <p:bldP spid="793" grpId="49" animBg="1" advAuto="0"/>
      <p:bldP spid="794" grpId="26" animBg="1" advAuto="0"/>
      <p:bldP spid="795" grpId="50" animBg="1" advAuto="0"/>
      <p:bldP spid="796" grpId="46" animBg="1" advAuto="0"/>
      <p:bldP spid="797" grpId="41" animBg="1" advAuto="0"/>
      <p:bldP spid="798" grpId="34" animBg="1" advAuto="0"/>
      <p:bldP spid="799" grpId="42" animBg="1" advAuto="0"/>
      <p:bldP spid="800" grpId="48" animBg="1" advAuto="0"/>
      <p:bldP spid="801" grpId="33" animBg="1" advAuto="0"/>
      <p:bldP spid="802" grpId="32" animBg="1" advAuto="0"/>
      <p:bldP spid="803" grpId="31" animBg="1" advAuto="0"/>
      <p:bldP spid="804" grpId="27" animBg="1" advAuto="0"/>
      <p:bldP spid="805" grpId="24" animBg="1" advAuto="0"/>
      <p:bldP spid="806" grpId="25" animBg="1" advAuto="0"/>
      <p:bldP spid="807" grpId="29" animBg="1" advAuto="0"/>
      <p:bldP spid="808" grpId="56" animBg="1" advAuto="0"/>
      <p:bldP spid="809" grpId="43" animBg="1" advAuto="0"/>
      <p:bldP spid="810" grpId="55" animBg="1" advAuto="0"/>
      <p:bldP spid="811" grpId="39" animBg="1" advAuto="0"/>
      <p:bldP spid="812" grpId="52" animBg="1" advAuto="0"/>
      <p:bldP spid="813" grpId="38" animBg="1" advAuto="0"/>
      <p:bldP spid="814" grpId="54" animBg="1" advAuto="0"/>
      <p:bldP spid="815" grpId="36" animBg="1" advAuto="0"/>
      <p:bldP spid="816" grpId="57" animBg="1" advAuto="0"/>
      <p:bldP spid="817" grpId="40" animBg="1" advAuto="0"/>
      <p:bldP spid="818" grpId="53" animBg="1" advAuto="0"/>
      <p:bldP spid="819" grpId="37" animBg="1" advAuto="0"/>
      <p:bldP spid="820" grpId="114" animBg="1" advAuto="0"/>
      <p:bldP spid="821" grpId="116" animBg="1" advAuto="0"/>
      <p:bldP spid="822" grpId="115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Jazz Harmon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Jazz Harmony</a:t>
            </a:r>
          </a:p>
        </p:txBody>
      </p:sp>
      <p:sp>
        <p:nvSpPr>
          <p:cNvPr id="8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pic>
        <p:nvPicPr>
          <p:cNvPr id="826" name="Image" descr="Imag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56" y="1138034"/>
            <a:ext cx="15846150" cy="8907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Image" descr="Imag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23" y="1295291"/>
            <a:ext cx="7467829" cy="716301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829" name="Basic Progression"/>
          <p:cNvSpPr txBox="1"/>
          <p:nvPr/>
        </p:nvSpPr>
        <p:spPr>
          <a:xfrm>
            <a:off x="2273241" y="-298583"/>
            <a:ext cx="4299792" cy="711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2800"/>
            </a:lvl1pPr>
          </a:lstStyle>
          <a:p>
            <a:r>
              <a:rPr sz="3734"/>
              <a:t>Basic Progression</a:t>
            </a:r>
          </a:p>
        </p:txBody>
      </p:sp>
      <p:sp>
        <p:nvSpPr>
          <p:cNvPr id="830" name="Seventh Chords"/>
          <p:cNvSpPr txBox="1"/>
          <p:nvPr/>
        </p:nvSpPr>
        <p:spPr>
          <a:xfrm>
            <a:off x="10902683" y="-298583"/>
            <a:ext cx="3780419" cy="711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2800"/>
            </a:lvl1pPr>
          </a:lstStyle>
          <a:p>
            <a:r>
              <a:rPr sz="3734"/>
              <a:t>Seventh Chords</a:t>
            </a:r>
          </a:p>
        </p:txBody>
      </p:sp>
      <p:pic>
        <p:nvPicPr>
          <p:cNvPr id="83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777" y="1337626"/>
            <a:ext cx="7620234" cy="707834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832" name="Rounded Rectangle"/>
          <p:cNvSpPr/>
          <p:nvPr/>
        </p:nvSpPr>
        <p:spPr>
          <a:xfrm>
            <a:off x="13146859" y="1392860"/>
            <a:ext cx="1797054" cy="3589366"/>
          </a:xfrm>
          <a:prstGeom prst="roundRect">
            <a:avLst>
              <a:gd name="adj" fmla="val 15000"/>
            </a:avLst>
          </a:prstGeom>
          <a:ln w="254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833" name="Rounded Rectangle"/>
          <p:cNvSpPr/>
          <p:nvPr/>
        </p:nvSpPr>
        <p:spPr>
          <a:xfrm>
            <a:off x="13146859" y="5163337"/>
            <a:ext cx="3213534" cy="3347170"/>
          </a:xfrm>
          <a:prstGeom prst="roundRect">
            <a:avLst>
              <a:gd name="adj" fmla="val 8388"/>
            </a:avLst>
          </a:prstGeom>
          <a:ln w="254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834" name="II/Bb"/>
          <p:cNvSpPr txBox="1"/>
          <p:nvPr/>
        </p:nvSpPr>
        <p:spPr>
          <a:xfrm>
            <a:off x="13431970" y="535179"/>
            <a:ext cx="1226835" cy="711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2800"/>
            </a:lvl1pPr>
          </a:lstStyle>
          <a:p>
            <a:r>
              <a:rPr sz="3734"/>
              <a:t>II/Bb</a:t>
            </a:r>
          </a:p>
        </p:txBody>
      </p:sp>
      <p:sp>
        <p:nvSpPr>
          <p:cNvPr id="835" name="II/d"/>
          <p:cNvSpPr txBox="1"/>
          <p:nvPr/>
        </p:nvSpPr>
        <p:spPr>
          <a:xfrm>
            <a:off x="13162910" y="8667701"/>
            <a:ext cx="890204" cy="711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2800"/>
            </a:lvl1pPr>
          </a:lstStyle>
          <a:p>
            <a:r>
              <a:rPr sz="3734"/>
              <a:t>II/d</a:t>
            </a:r>
          </a:p>
        </p:txBody>
      </p:sp>
      <p:sp>
        <p:nvSpPr>
          <p:cNvPr id="836" name="V/d"/>
          <p:cNvSpPr txBox="1"/>
          <p:nvPr/>
        </p:nvSpPr>
        <p:spPr>
          <a:xfrm>
            <a:off x="14712200" y="8667701"/>
            <a:ext cx="909440" cy="711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2800"/>
            </a:lvl1pPr>
          </a:lstStyle>
          <a:p>
            <a:r>
              <a:rPr sz="3734"/>
              <a:t>V/d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Tritone Substitution"/>
          <p:cNvSpPr txBox="1"/>
          <p:nvPr/>
        </p:nvSpPr>
        <p:spPr>
          <a:xfrm>
            <a:off x="10553359" y="-318155"/>
            <a:ext cx="4649246" cy="711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2800"/>
            </a:lvl1pPr>
          </a:lstStyle>
          <a:p>
            <a:r>
              <a:rPr sz="3734"/>
              <a:t>Tritone Substitution</a:t>
            </a:r>
          </a:p>
        </p:txBody>
      </p:sp>
      <p:sp>
        <p:nvSpPr>
          <p:cNvPr id="839" name="Seventh Chords"/>
          <p:cNvSpPr txBox="1"/>
          <p:nvPr/>
        </p:nvSpPr>
        <p:spPr>
          <a:xfrm>
            <a:off x="2408694" y="-318155"/>
            <a:ext cx="3780419" cy="711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2800"/>
            </a:lvl1pPr>
          </a:lstStyle>
          <a:p>
            <a:r>
              <a:rPr sz="3734"/>
              <a:t>Seventh Chords</a:t>
            </a:r>
          </a:p>
        </p:txBody>
      </p:sp>
      <p:pic>
        <p:nvPicPr>
          <p:cNvPr id="840" name="Image" descr="Imag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89" y="1318053"/>
            <a:ext cx="7620234" cy="707835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841" name="Rounded Rectangle"/>
          <p:cNvSpPr/>
          <p:nvPr/>
        </p:nvSpPr>
        <p:spPr>
          <a:xfrm>
            <a:off x="6453440" y="1373288"/>
            <a:ext cx="1444616" cy="3589367"/>
          </a:xfrm>
          <a:prstGeom prst="roundRect">
            <a:avLst>
              <a:gd name="adj" fmla="val 18660"/>
            </a:avLst>
          </a:prstGeom>
          <a:ln w="381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pic>
        <p:nvPicPr>
          <p:cNvPr id="842" name="Image" descr="Image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436" y="1357197"/>
            <a:ext cx="8171092" cy="707835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843" name="Rounded Rectangle"/>
          <p:cNvSpPr/>
          <p:nvPr/>
        </p:nvSpPr>
        <p:spPr>
          <a:xfrm>
            <a:off x="14972963" y="1608146"/>
            <a:ext cx="1934436" cy="3589367"/>
          </a:xfrm>
          <a:prstGeom prst="roundRect">
            <a:avLst>
              <a:gd name="adj" fmla="val 13935"/>
            </a:avLst>
          </a:prstGeom>
          <a:ln w="381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cxnSp>
        <p:nvCxnSpPr>
          <p:cNvPr id="844" name="Connection Line"/>
          <p:cNvCxnSpPr>
            <a:stCxn id="841" idx="0"/>
            <a:endCxn id="843" idx="0"/>
          </p:cNvCxnSpPr>
          <p:nvPr/>
        </p:nvCxnSpPr>
        <p:spPr>
          <a:xfrm>
            <a:off x="7175747" y="3167971"/>
            <a:ext cx="8764434" cy="234859"/>
          </a:xfrm>
          <a:prstGeom prst="straightConnector1">
            <a:avLst/>
          </a:prstGeom>
          <a:ln w="381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</p:cxn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Tritone Substitution"/>
          <p:cNvSpPr txBox="1"/>
          <p:nvPr/>
        </p:nvSpPr>
        <p:spPr>
          <a:xfrm>
            <a:off x="2059371" y="-318155"/>
            <a:ext cx="4649246" cy="711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2800"/>
            </a:lvl1pPr>
          </a:lstStyle>
          <a:p>
            <a:r>
              <a:rPr sz="3734"/>
              <a:t>Tritone Substitution</a:t>
            </a:r>
          </a:p>
        </p:txBody>
      </p:sp>
      <p:pic>
        <p:nvPicPr>
          <p:cNvPr id="847" name="Image" descr="Imag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48" y="1337626"/>
            <a:ext cx="8171092" cy="707834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848" name="Image" descr="Image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6670" y="1337663"/>
            <a:ext cx="8082624" cy="7078275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Extensions"/>
          <p:cNvSpPr txBox="1"/>
          <p:nvPr/>
        </p:nvSpPr>
        <p:spPr>
          <a:xfrm>
            <a:off x="11556037" y="-318155"/>
            <a:ext cx="2643890" cy="711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2800"/>
            </a:lvl1pPr>
          </a:lstStyle>
          <a:p>
            <a:r>
              <a:rPr sz="3734"/>
              <a:t>Extensions</a:t>
            </a:r>
          </a:p>
        </p:txBody>
      </p:sp>
      <p:sp>
        <p:nvSpPr>
          <p:cNvPr id="850" name="Rounded Rectangle"/>
          <p:cNvSpPr/>
          <p:nvPr/>
        </p:nvSpPr>
        <p:spPr>
          <a:xfrm>
            <a:off x="6394726" y="1608146"/>
            <a:ext cx="1934435" cy="3589367"/>
          </a:xfrm>
          <a:prstGeom prst="roundRect">
            <a:avLst>
              <a:gd name="adj" fmla="val 13935"/>
            </a:avLst>
          </a:prstGeom>
          <a:ln w="381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851" name="Rounded Rectangle"/>
          <p:cNvSpPr/>
          <p:nvPr/>
        </p:nvSpPr>
        <p:spPr>
          <a:xfrm>
            <a:off x="14972963" y="1608146"/>
            <a:ext cx="1934436" cy="3589367"/>
          </a:xfrm>
          <a:prstGeom prst="roundRect">
            <a:avLst>
              <a:gd name="adj" fmla="val 13935"/>
            </a:avLst>
          </a:prstGeom>
          <a:ln w="381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cxnSp>
        <p:nvCxnSpPr>
          <p:cNvPr id="852" name="Connection Line"/>
          <p:cNvCxnSpPr>
            <a:stCxn id="850" idx="0"/>
            <a:endCxn id="851" idx="0"/>
          </p:cNvCxnSpPr>
          <p:nvPr/>
        </p:nvCxnSpPr>
        <p:spPr>
          <a:xfrm>
            <a:off x="7361943" y="3402829"/>
            <a:ext cx="8578238" cy="1"/>
          </a:xfrm>
          <a:prstGeom prst="straightConnector1">
            <a:avLst/>
          </a:prstGeom>
          <a:ln w="381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</p:cxn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h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Chords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23762" y="10948575"/>
            <a:ext cx="234038" cy="430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440" y="1340072"/>
            <a:ext cx="16662910" cy="2376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3146" y="5935753"/>
            <a:ext cx="7177889" cy="3315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triadComponents.aif" descr="triadComponents.aif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553543" y="7212678"/>
            <a:ext cx="762025" cy="762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allTriads.aif" descr="allTriads.aif"/>
          <p:cNvPicPr>
            <a:picLocks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553543" y="573714"/>
            <a:ext cx="762025" cy="762025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I…"/>
          <p:cNvSpPr txBox="1"/>
          <p:nvPr/>
        </p:nvSpPr>
        <p:spPr>
          <a:xfrm>
            <a:off x="2422244" y="3892615"/>
            <a:ext cx="1116228" cy="1121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I</a:t>
            </a:r>
          </a:p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Cmaj</a:t>
            </a:r>
          </a:p>
        </p:txBody>
      </p:sp>
      <p:sp>
        <p:nvSpPr>
          <p:cNvPr id="149" name="ii…"/>
          <p:cNvSpPr txBox="1"/>
          <p:nvPr/>
        </p:nvSpPr>
        <p:spPr>
          <a:xfrm>
            <a:off x="4437372" y="3892615"/>
            <a:ext cx="1116228" cy="1121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ii</a:t>
            </a:r>
          </a:p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Dmin</a:t>
            </a:r>
          </a:p>
        </p:txBody>
      </p:sp>
      <p:sp>
        <p:nvSpPr>
          <p:cNvPr id="150" name="iii…"/>
          <p:cNvSpPr txBox="1"/>
          <p:nvPr/>
        </p:nvSpPr>
        <p:spPr>
          <a:xfrm>
            <a:off x="6417046" y="3892615"/>
            <a:ext cx="1093785" cy="1121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iii</a:t>
            </a:r>
          </a:p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Emin</a:t>
            </a:r>
          </a:p>
        </p:txBody>
      </p:sp>
      <p:sp>
        <p:nvSpPr>
          <p:cNvPr id="151" name="IV…"/>
          <p:cNvSpPr txBox="1"/>
          <p:nvPr/>
        </p:nvSpPr>
        <p:spPr>
          <a:xfrm>
            <a:off x="8397221" y="3892615"/>
            <a:ext cx="1069741" cy="1121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IV</a:t>
            </a:r>
          </a:p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Fmaj</a:t>
            </a:r>
          </a:p>
        </p:txBody>
      </p:sp>
      <p:sp>
        <p:nvSpPr>
          <p:cNvPr id="152" name="V…"/>
          <p:cNvSpPr txBox="1"/>
          <p:nvPr/>
        </p:nvSpPr>
        <p:spPr>
          <a:xfrm>
            <a:off x="10157747" y="3892615"/>
            <a:ext cx="1138670" cy="1121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V</a:t>
            </a:r>
          </a:p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Gmaj</a:t>
            </a:r>
          </a:p>
        </p:txBody>
      </p:sp>
      <p:sp>
        <p:nvSpPr>
          <p:cNvPr id="153" name="vi…"/>
          <p:cNvSpPr txBox="1"/>
          <p:nvPr/>
        </p:nvSpPr>
        <p:spPr>
          <a:xfrm>
            <a:off x="12150228" y="3892615"/>
            <a:ext cx="1116228" cy="1121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vi</a:t>
            </a:r>
          </a:p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Amin</a:t>
            </a:r>
          </a:p>
        </p:txBody>
      </p:sp>
      <p:sp>
        <p:nvSpPr>
          <p:cNvPr id="154" name="viio…"/>
          <p:cNvSpPr txBox="1"/>
          <p:nvPr/>
        </p:nvSpPr>
        <p:spPr>
          <a:xfrm>
            <a:off x="14131598" y="3892615"/>
            <a:ext cx="1093785" cy="1121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vii</a:t>
            </a:r>
            <a:r>
              <a:rPr sz="3200" baseline="31999"/>
              <a:t>o</a:t>
            </a:r>
          </a:p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  <a:r>
              <a:rPr sz="3200"/>
              <a:t>Bdim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5941" fill="hold"/>
                                        <p:tgtEl>
                                          <p:spTgt spid="1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262206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1" fill="hold" display="0">
                  <p:stCondLst>
                    <p:cond delay="indefinite"/>
                  </p:stCondLst>
                </p:cTn>
                <p:tgtEl>
                  <p:spTgt spid="147"/>
                </p:tgtEl>
              </p:cMediaNode>
            </p:audio>
            <p:audio>
              <p:cMediaNode vol="100000" showWhenStopped="0">
                <p:cTn id="12" fill="hold" display="0">
                  <p:stCondLst>
                    <p:cond delay="indefinite"/>
                  </p:stCondLst>
                </p:cTn>
                <p:tgtEl>
                  <p:spTgt spid="14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Quality: Major Tria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Quality: Major Triads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23762" y="10948575"/>
            <a:ext cx="234038" cy="430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101" y="1502167"/>
            <a:ext cx="10177245" cy="4419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815" y="5556653"/>
            <a:ext cx="13208403" cy="3403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6"/>
          <a:srcRect t="49208" r="41078" b="7975"/>
          <a:stretch>
            <a:fillRect/>
          </a:stretch>
        </p:blipFill>
        <p:spPr>
          <a:xfrm>
            <a:off x="11457711" y="413721"/>
            <a:ext cx="5701679" cy="3196112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Rectangle"/>
          <p:cNvSpPr/>
          <p:nvPr/>
        </p:nvSpPr>
        <p:spPr>
          <a:xfrm>
            <a:off x="11999594" y="408857"/>
            <a:ext cx="661678" cy="2995711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62" name="Rectangle"/>
          <p:cNvSpPr/>
          <p:nvPr/>
        </p:nvSpPr>
        <p:spPr>
          <a:xfrm>
            <a:off x="13472839" y="408857"/>
            <a:ext cx="661678" cy="2995711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63" name="Rectangle"/>
          <p:cNvSpPr/>
          <p:nvPr/>
        </p:nvSpPr>
        <p:spPr>
          <a:xfrm>
            <a:off x="14929150" y="435521"/>
            <a:ext cx="661678" cy="2942382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64" name="Rectangle"/>
          <p:cNvSpPr/>
          <p:nvPr/>
        </p:nvSpPr>
        <p:spPr>
          <a:xfrm>
            <a:off x="14742877" y="686978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65" name="Rectangle"/>
          <p:cNvSpPr/>
          <p:nvPr/>
        </p:nvSpPr>
        <p:spPr>
          <a:xfrm>
            <a:off x="15454099" y="686978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66" name="Rectangle"/>
          <p:cNvSpPr/>
          <p:nvPr/>
        </p:nvSpPr>
        <p:spPr>
          <a:xfrm>
            <a:off x="13269632" y="686978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67" name="C Maj"/>
          <p:cNvSpPr txBox="1"/>
          <p:nvPr/>
        </p:nvSpPr>
        <p:spPr>
          <a:xfrm>
            <a:off x="3741959" y="8587113"/>
            <a:ext cx="1276528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 dirty="0"/>
              <a:t>C Maj</a:t>
            </a:r>
          </a:p>
        </p:txBody>
      </p:sp>
      <p:sp>
        <p:nvSpPr>
          <p:cNvPr id="168" name="F Maj"/>
          <p:cNvSpPr txBox="1"/>
          <p:nvPr/>
        </p:nvSpPr>
        <p:spPr>
          <a:xfrm>
            <a:off x="8231663" y="8587113"/>
            <a:ext cx="1215614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F Maj</a:t>
            </a:r>
          </a:p>
        </p:txBody>
      </p:sp>
      <p:sp>
        <p:nvSpPr>
          <p:cNvPr id="169" name="G Maj"/>
          <p:cNvSpPr txBox="1"/>
          <p:nvPr/>
        </p:nvSpPr>
        <p:spPr>
          <a:xfrm>
            <a:off x="9767203" y="8587113"/>
            <a:ext cx="1282941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 dirty="0"/>
              <a:t>G Maj</a:t>
            </a:r>
          </a:p>
        </p:txBody>
      </p:sp>
      <p:pic>
        <p:nvPicPr>
          <p:cNvPr id="170" name="minorTriads.aif" descr="minorTriads.aif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04190" y="1392443"/>
            <a:ext cx="762025" cy="762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9365" fill="hold"/>
                                        <p:tgtEl>
                                          <p:spTgt spid="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7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Quality: Minor Tria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Quality: Minor Triads</a:t>
            </a:r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23762" y="10948575"/>
            <a:ext cx="234038" cy="430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65" y="1651478"/>
            <a:ext cx="8640850" cy="3752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396" y="5168385"/>
            <a:ext cx="13191469" cy="3420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6"/>
          <a:srcRect t="49208" r="19010" b="7975"/>
          <a:stretch>
            <a:fillRect/>
          </a:stretch>
        </p:blipFill>
        <p:spPr>
          <a:xfrm>
            <a:off x="9209379" y="254000"/>
            <a:ext cx="7837108" cy="3196112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Rectangle"/>
          <p:cNvSpPr/>
          <p:nvPr/>
        </p:nvSpPr>
        <p:spPr>
          <a:xfrm>
            <a:off x="14879396" y="254000"/>
            <a:ext cx="661679" cy="2995713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78" name="Rectangle"/>
          <p:cNvSpPr/>
          <p:nvPr/>
        </p:nvSpPr>
        <p:spPr>
          <a:xfrm>
            <a:off x="13423521" y="292836"/>
            <a:ext cx="661678" cy="2918041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79" name="Rectangle"/>
          <p:cNvSpPr/>
          <p:nvPr/>
        </p:nvSpPr>
        <p:spPr>
          <a:xfrm>
            <a:off x="13190785" y="564844"/>
            <a:ext cx="420702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80" name="Rectangle"/>
          <p:cNvSpPr/>
          <p:nvPr/>
        </p:nvSpPr>
        <p:spPr>
          <a:xfrm>
            <a:off x="13190785" y="564844"/>
            <a:ext cx="420702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81" name="Rectangle"/>
          <p:cNvSpPr/>
          <p:nvPr/>
        </p:nvSpPr>
        <p:spPr>
          <a:xfrm>
            <a:off x="16335271" y="254000"/>
            <a:ext cx="661679" cy="2995713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82" name="Rectangle"/>
          <p:cNvSpPr/>
          <p:nvPr/>
        </p:nvSpPr>
        <p:spPr>
          <a:xfrm>
            <a:off x="13918941" y="530976"/>
            <a:ext cx="420702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83" name="Rectangle"/>
          <p:cNvSpPr/>
          <p:nvPr/>
        </p:nvSpPr>
        <p:spPr>
          <a:xfrm>
            <a:off x="15420409" y="530976"/>
            <a:ext cx="420702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84" name="Rectangle"/>
          <p:cNvSpPr/>
          <p:nvPr/>
        </p:nvSpPr>
        <p:spPr>
          <a:xfrm>
            <a:off x="16128985" y="514042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185" name="d min"/>
          <p:cNvSpPr txBox="1"/>
          <p:nvPr/>
        </p:nvSpPr>
        <p:spPr>
          <a:xfrm>
            <a:off x="5044433" y="9036565"/>
            <a:ext cx="1335839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d min </a:t>
            </a:r>
          </a:p>
        </p:txBody>
      </p:sp>
      <p:sp>
        <p:nvSpPr>
          <p:cNvPr id="186" name="e min"/>
          <p:cNvSpPr txBox="1"/>
          <p:nvPr/>
        </p:nvSpPr>
        <p:spPr>
          <a:xfrm>
            <a:off x="6598271" y="9036565"/>
            <a:ext cx="132141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e min </a:t>
            </a:r>
          </a:p>
        </p:txBody>
      </p:sp>
      <p:sp>
        <p:nvSpPr>
          <p:cNvPr id="187" name="a min"/>
          <p:cNvSpPr txBox="1"/>
          <p:nvPr/>
        </p:nvSpPr>
        <p:spPr>
          <a:xfrm>
            <a:off x="11057518" y="9036565"/>
            <a:ext cx="1321413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a min </a:t>
            </a:r>
          </a:p>
        </p:txBody>
      </p:sp>
      <p:sp>
        <p:nvSpPr>
          <p:cNvPr id="188" name="ii"/>
          <p:cNvSpPr txBox="1"/>
          <p:nvPr/>
        </p:nvSpPr>
        <p:spPr>
          <a:xfrm>
            <a:off x="5521224" y="8381398"/>
            <a:ext cx="348389" cy="6292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ii</a:t>
            </a:r>
          </a:p>
        </p:txBody>
      </p:sp>
      <p:sp>
        <p:nvSpPr>
          <p:cNvPr id="189" name="iii"/>
          <p:cNvSpPr txBox="1"/>
          <p:nvPr/>
        </p:nvSpPr>
        <p:spPr>
          <a:xfrm>
            <a:off x="6947214" y="8381398"/>
            <a:ext cx="454188" cy="6292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iii</a:t>
            </a:r>
          </a:p>
        </p:txBody>
      </p:sp>
      <p:sp>
        <p:nvSpPr>
          <p:cNvPr id="190" name="vi"/>
          <p:cNvSpPr txBox="1"/>
          <p:nvPr/>
        </p:nvSpPr>
        <p:spPr>
          <a:xfrm>
            <a:off x="11473395" y="8381398"/>
            <a:ext cx="455791" cy="6292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 dirty="0"/>
              <a:t>vi</a:t>
            </a:r>
          </a:p>
        </p:txBody>
      </p:sp>
      <p:pic>
        <p:nvPicPr>
          <p:cNvPr id="191" name="minorTriads.aif" descr="minorTriads.aif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95329" y="3215166"/>
            <a:ext cx="762023" cy="762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9365" fill="hold"/>
                                        <p:tgtEl>
                                          <p:spTgt spid="1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9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Quality: Diminished Tria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Quality: Diminished Triads</a:t>
            </a:r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23762" y="10948575"/>
            <a:ext cx="234038" cy="430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53" y="1425363"/>
            <a:ext cx="10177245" cy="4419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486" y="5775663"/>
            <a:ext cx="13191471" cy="34206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Group"/>
          <p:cNvGrpSpPr/>
          <p:nvPr/>
        </p:nvGrpSpPr>
        <p:grpSpPr>
          <a:xfrm>
            <a:off x="11100866" y="223886"/>
            <a:ext cx="6000667" cy="3196112"/>
            <a:chOff x="0" y="0"/>
            <a:chExt cx="4500361" cy="2397009"/>
          </a:xfrm>
        </p:grpSpPr>
        <p:pic>
          <p:nvPicPr>
            <p:cNvPr id="197" name="Image" descr="Image"/>
            <p:cNvPicPr>
              <a:picLocks noChangeAspect="1"/>
            </p:cNvPicPr>
            <p:nvPr/>
          </p:nvPicPr>
          <p:blipFill>
            <a:blip r:embed="rId6"/>
            <a:srcRect l="42248" t="49208" r="40799" b="7975"/>
            <a:stretch>
              <a:fillRect/>
            </a:stretch>
          </p:blipFill>
          <p:spPr>
            <a:xfrm>
              <a:off x="3270117" y="0"/>
              <a:ext cx="1230245" cy="2397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Image" descr="Image"/>
            <p:cNvPicPr>
              <a:picLocks noChangeAspect="1"/>
            </p:cNvPicPr>
            <p:nvPr/>
          </p:nvPicPr>
          <p:blipFill>
            <a:blip r:embed="rId6"/>
            <a:srcRect l="49688" t="49208" r="3805" b="7975"/>
            <a:stretch>
              <a:fillRect/>
            </a:stretch>
          </p:blipFill>
          <p:spPr>
            <a:xfrm>
              <a:off x="0" y="0"/>
              <a:ext cx="3375090" cy="2397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0" name="Rectangle"/>
          <p:cNvSpPr/>
          <p:nvPr/>
        </p:nvSpPr>
        <p:spPr>
          <a:xfrm>
            <a:off x="11240238" y="261319"/>
            <a:ext cx="661679" cy="2918040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01" name="Rectangle"/>
          <p:cNvSpPr/>
          <p:nvPr/>
        </p:nvSpPr>
        <p:spPr>
          <a:xfrm>
            <a:off x="12685260" y="261319"/>
            <a:ext cx="661679" cy="2918040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02" name="Rectangle"/>
          <p:cNvSpPr/>
          <p:nvPr/>
        </p:nvSpPr>
        <p:spPr>
          <a:xfrm>
            <a:off x="14164150" y="261319"/>
            <a:ext cx="661679" cy="2918040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03" name="viio"/>
          <p:cNvSpPr txBox="1"/>
          <p:nvPr/>
        </p:nvSpPr>
        <p:spPr>
          <a:xfrm>
            <a:off x="13130217" y="8086794"/>
            <a:ext cx="630518" cy="5472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sz="2000"/>
            </a:pPr>
            <a:r>
              <a:rPr sz="2667"/>
              <a:t>vii</a:t>
            </a:r>
            <a:r>
              <a:rPr sz="2667" baseline="31999"/>
              <a:t>o</a:t>
            </a:r>
          </a:p>
        </p:txBody>
      </p:sp>
      <p:sp>
        <p:nvSpPr>
          <p:cNvPr id="204" name="b dim"/>
          <p:cNvSpPr txBox="1"/>
          <p:nvPr/>
        </p:nvSpPr>
        <p:spPr>
          <a:xfrm>
            <a:off x="12774351" y="9106979"/>
            <a:ext cx="1342251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b dim </a:t>
            </a:r>
          </a:p>
        </p:txBody>
      </p:sp>
      <p:pic>
        <p:nvPicPr>
          <p:cNvPr id="205" name="diminishedTriad.aif" descr="diminishedTriad.aif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00866" y="3191816"/>
            <a:ext cx="762025" cy="762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4444" fill="hold"/>
                                        <p:tgtEl>
                                          <p:spTgt spid="2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0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Quality: Augmented Tria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Quality: Augmented Triads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023762" y="10948575"/>
            <a:ext cx="234038" cy="430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446" y="6070717"/>
            <a:ext cx="13191471" cy="3403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339" y="2055896"/>
            <a:ext cx="10177245" cy="4419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" descr="Image"/>
          <p:cNvPicPr>
            <a:picLocks noChangeAspect="1"/>
          </p:cNvPicPr>
          <p:nvPr/>
        </p:nvPicPr>
        <p:blipFill>
          <a:blip r:embed="rId6"/>
          <a:srcRect t="49208" r="41078" b="7975"/>
          <a:stretch>
            <a:fillRect/>
          </a:stretch>
        </p:blipFill>
        <p:spPr>
          <a:xfrm>
            <a:off x="11322083" y="208372"/>
            <a:ext cx="5701679" cy="3196112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Rectangle"/>
          <p:cNvSpPr/>
          <p:nvPr/>
        </p:nvSpPr>
        <p:spPr>
          <a:xfrm>
            <a:off x="11863965" y="481629"/>
            <a:ext cx="661678" cy="2683619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13" name="Rectangle"/>
          <p:cNvSpPr/>
          <p:nvPr/>
        </p:nvSpPr>
        <p:spPr>
          <a:xfrm>
            <a:off x="13337210" y="481629"/>
            <a:ext cx="661678" cy="2683619"/>
          </a:xfrm>
          <a:prstGeom prst="rect">
            <a:avLst/>
          </a:prstGeom>
          <a:solidFill>
            <a:schemeClr val="accent1">
              <a:hueOff val="114395"/>
              <a:lumOff val="-24975"/>
              <a:alpha val="44859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14" name="Rectangle"/>
          <p:cNvSpPr/>
          <p:nvPr/>
        </p:nvSpPr>
        <p:spPr>
          <a:xfrm>
            <a:off x="15352338" y="220441"/>
            <a:ext cx="386833" cy="1923911"/>
          </a:xfrm>
          <a:prstGeom prst="rect">
            <a:avLst/>
          </a:prstGeom>
          <a:solidFill>
            <a:schemeClr val="accent1">
              <a:hueOff val="114395"/>
              <a:lumOff val="-24975"/>
              <a:alpha val="45000"/>
            </a:schemeClr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15" name="Rectangle"/>
          <p:cNvSpPr/>
          <p:nvPr/>
        </p:nvSpPr>
        <p:spPr>
          <a:xfrm>
            <a:off x="13134004" y="481629"/>
            <a:ext cx="420701" cy="1691534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933"/>
          </a:p>
        </p:txBody>
      </p:sp>
      <p:sp>
        <p:nvSpPr>
          <p:cNvPr id="216" name="+"/>
          <p:cNvSpPr txBox="1"/>
          <p:nvPr/>
        </p:nvSpPr>
        <p:spPr>
          <a:xfrm>
            <a:off x="7297436" y="8374472"/>
            <a:ext cx="273048" cy="410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2000" baseline="31999"/>
            </a:lvl1pPr>
          </a:lstStyle>
          <a:p>
            <a:r>
              <a:rPr sz="2667"/>
              <a:t>+</a:t>
            </a:r>
          </a:p>
        </p:txBody>
      </p:sp>
      <p:sp>
        <p:nvSpPr>
          <p:cNvPr id="217" name="Caug"/>
          <p:cNvSpPr txBox="1"/>
          <p:nvPr/>
        </p:nvSpPr>
        <p:spPr>
          <a:xfrm>
            <a:off x="6662323" y="9241571"/>
            <a:ext cx="1170730" cy="62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3200"/>
              <a:t>Caug</a:t>
            </a:r>
          </a:p>
        </p:txBody>
      </p:sp>
      <p:pic>
        <p:nvPicPr>
          <p:cNvPr id="218" name="augmentedTriad.aif" descr="augmentedTriad.aif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66103" y="3207162"/>
            <a:ext cx="762025" cy="762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augmentedTriad.aif" descr="augmentedTriad.aif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586943" y="3190228"/>
            <a:ext cx="762025" cy="762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1655" fill="hold"/>
                                        <p:tgtEl>
                                          <p:spTgt spid="2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89414" fill="hold"/>
                                        <p:tgtEl>
                                          <p:spTgt spid="2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1" fill="hold" display="0">
                  <p:stCondLst>
                    <p:cond delay="indefinite"/>
                  </p:stCondLst>
                </p:cTn>
                <p:tgtEl>
                  <p:spTgt spid="218"/>
                </p:tgtEl>
              </p:cMediaNode>
            </p:audio>
            <p:audio>
              <p:cMediaNode vol="100000" showWhenStopped="0">
                <p:cTn id="12" fill="hold" display="0">
                  <p:stCondLst>
                    <p:cond delay="indefinite"/>
                  </p:stCondLst>
                </p:cTn>
                <p:tgtEl>
                  <p:spTgt spid="21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908</Words>
  <Application>Microsoft Macintosh PowerPoint</Application>
  <PresentationFormat>Custom</PresentationFormat>
  <Paragraphs>294</Paragraphs>
  <Slides>46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Helvetica</vt:lpstr>
      <vt:lpstr>Helvetica Light</vt:lpstr>
      <vt:lpstr>Helvetica Neue</vt:lpstr>
      <vt:lpstr>Helvetica Neue Bold Condensed</vt:lpstr>
      <vt:lpstr>Helvetica Neue Light</vt:lpstr>
      <vt:lpstr>Helvetica Neue Medium</vt:lpstr>
      <vt:lpstr>Helvetica Neue Thin</vt:lpstr>
      <vt:lpstr>Times</vt:lpstr>
      <vt:lpstr>White</vt:lpstr>
      <vt:lpstr>Scales, Chords, and Cadences: Practical Music Theory for MIR Researchers</vt:lpstr>
      <vt:lpstr>Main Topics</vt:lpstr>
      <vt:lpstr>Terminology</vt:lpstr>
      <vt:lpstr>PowerPoint Presentation</vt:lpstr>
      <vt:lpstr>Chords</vt:lpstr>
      <vt:lpstr>Quality: Major Triads</vt:lpstr>
      <vt:lpstr>Quality: Minor Triads</vt:lpstr>
      <vt:lpstr>Quality: Diminished Triads</vt:lpstr>
      <vt:lpstr>Quality: Augmented Triads</vt:lpstr>
      <vt:lpstr>Triadic Inversions</vt:lpstr>
      <vt:lpstr>Seventh Chords</vt:lpstr>
      <vt:lpstr>Seventh Chords</vt:lpstr>
      <vt:lpstr>Seventh Chords</vt:lpstr>
      <vt:lpstr>Seventh Chords - Summary</vt:lpstr>
      <vt:lpstr>Seventh Inversions</vt:lpstr>
      <vt:lpstr>Other Added Notes/Extensions</vt:lpstr>
      <vt:lpstr>PowerPoint Presentation</vt:lpstr>
      <vt:lpstr>What Information Different Labels Contain</vt:lpstr>
      <vt:lpstr>Information Different Labels Contain</vt:lpstr>
      <vt:lpstr>Information Different Labels Contain</vt:lpstr>
      <vt:lpstr>PowerPoint Presentation</vt:lpstr>
      <vt:lpstr>Information Different Labels Contain</vt:lpstr>
      <vt:lpstr>Information Different Labels Contain</vt:lpstr>
      <vt:lpstr>PowerPoint Presentation</vt:lpstr>
      <vt:lpstr>Datasets</vt:lpstr>
      <vt:lpstr>Datasets</vt:lpstr>
      <vt:lpstr>PowerPoint Presentation</vt:lpstr>
      <vt:lpstr>Evaluation Metrics (MIREX)</vt:lpstr>
      <vt:lpstr>Chord Content</vt:lpstr>
      <vt:lpstr>PowerPoint Presentation</vt:lpstr>
      <vt:lpstr>PowerPoint Presentation</vt:lpstr>
      <vt:lpstr>Some Standard Pop Music Progressions </vt:lpstr>
      <vt:lpstr>Function</vt:lpstr>
      <vt:lpstr>Information Different Labels Contain</vt:lpstr>
      <vt:lpstr>Patterns</vt:lpstr>
      <vt:lpstr>Grammar</vt:lpstr>
      <vt:lpstr>PowerPoint Presentation</vt:lpstr>
      <vt:lpstr>Main Takeaways</vt:lpstr>
      <vt:lpstr>Extras</vt:lpstr>
      <vt:lpstr>Theme and Variation</vt:lpstr>
      <vt:lpstr>Theme and Variation</vt:lpstr>
      <vt:lpstr>Quiz</vt:lpstr>
      <vt:lpstr>Jazz Harmony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Scales, Chords, and Cadences: Practical Music Theory for MIR Researchers</dc:title>
  <cp:lastModifiedBy>Johanna Devaney</cp:lastModifiedBy>
  <cp:revision>2</cp:revision>
  <dcterms:modified xsi:type="dcterms:W3CDTF">2021-10-29T19:50:23Z</dcterms:modified>
</cp:coreProperties>
</file>